
<file path=[Content_Types].xml><?xml version="1.0" encoding="utf-8"?>
<Types xmlns="http://schemas.openxmlformats.org/package/2006/content-types">
  <Default Extension="bin" ContentType="application/vnd.ms-office.activeX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ppt/activeX/activeX4.xml" ContentType="application/vnd.ms-office.activeX+xml"/>
  <Override PartName="/ppt/activeX/activeX5.xml" ContentType="application/vnd.ms-office.activeX+xml"/>
  <Override PartName="/ppt/activeX/activeX6.xml" ContentType="application/vnd.ms-office.activeX+xml"/>
  <Override PartName="/ppt/activeX/activeX7.xml" ContentType="application/vnd.ms-office.activeX+xml"/>
  <Override PartName="/ppt/activeX/activeX8.xml" ContentType="application/vnd.ms-office.activeX+xml"/>
  <Override PartName="/ppt/activeX/activeX9.xml" ContentType="application/vnd.ms-office.activeX+xml"/>
  <Override PartName="/ppt/activeX/activeX10.xml" ContentType="application/vnd.ms-office.activeX+xml"/>
  <Override PartName="/ppt/activeX/activeX11.xml" ContentType="application/vnd.ms-office.activeX+xml"/>
  <Override PartName="/ppt/activeX/activeX12.xml" ContentType="application/vnd.ms-office.activeX+xml"/>
  <Override PartName="/ppt/activeX/activeX13.xml" ContentType="application/vnd.ms-office.activeX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6" r:id="rId21"/>
    <p:sldId id="277" r:id="rId22"/>
    <p:sldId id="278" r:id="rId23"/>
    <p:sldId id="280" r:id="rId24"/>
    <p:sldId id="282" r:id="rId25"/>
    <p:sldId id="283" r:id="rId26"/>
    <p:sldId id="284" r:id="rId27"/>
    <p:sldId id="285" r:id="rId28"/>
    <p:sldId id="286" r:id="rId29"/>
    <p:sldId id="287" r:id="rId30"/>
    <p:sldId id="288" r:id="rId31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 showGuides="1">
      <p:cViewPr varScale="1">
        <p:scale>
          <a:sx n="86" d="100"/>
          <a:sy n="86" d="100"/>
        </p:scale>
        <p:origin x="654" y="90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10.xml.rels><?xml version="1.0" encoding="UTF-8" standalone="yes"?>
<Relationships xmlns="http://schemas.openxmlformats.org/package/2006/relationships"><Relationship Id="rId1" Type="http://schemas.microsoft.com/office/2006/relationships/activeXControlBinary" Target="activeX10.bin"/></Relationships>
</file>

<file path=ppt/activeX/_rels/activeX11.xml.rels><?xml version="1.0" encoding="UTF-8" standalone="yes"?>
<Relationships xmlns="http://schemas.openxmlformats.org/package/2006/relationships"><Relationship Id="rId1" Type="http://schemas.microsoft.com/office/2006/relationships/activeXControlBinary" Target="activeX11.bin"/></Relationships>
</file>

<file path=ppt/activeX/_rels/activeX12.xml.rels><?xml version="1.0" encoding="UTF-8" standalone="yes"?>
<Relationships xmlns="http://schemas.openxmlformats.org/package/2006/relationships"><Relationship Id="rId1" Type="http://schemas.microsoft.com/office/2006/relationships/activeXControlBinary" Target="activeX12.bin"/></Relationships>
</file>

<file path=ppt/activeX/_rels/activeX13.xml.rels><?xml version="1.0" encoding="UTF-8" standalone="yes"?>
<Relationships xmlns="http://schemas.openxmlformats.org/package/2006/relationships"><Relationship Id="rId1" Type="http://schemas.microsoft.com/office/2006/relationships/activeXControlBinary" Target="activeX13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_rels/activeX5.xml.rels><?xml version="1.0" encoding="UTF-8" standalone="yes"?>
<Relationships xmlns="http://schemas.openxmlformats.org/package/2006/relationships"><Relationship Id="rId1" Type="http://schemas.microsoft.com/office/2006/relationships/activeXControlBinary" Target="activeX5.bin"/></Relationships>
</file>

<file path=ppt/activeX/_rels/activeX6.xml.rels><?xml version="1.0" encoding="UTF-8" standalone="yes"?>
<Relationships xmlns="http://schemas.openxmlformats.org/package/2006/relationships"><Relationship Id="rId1" Type="http://schemas.microsoft.com/office/2006/relationships/activeXControlBinary" Target="activeX6.bin"/></Relationships>
</file>

<file path=ppt/activeX/_rels/activeX7.xml.rels><?xml version="1.0" encoding="UTF-8" standalone="yes"?>
<Relationships xmlns="http://schemas.openxmlformats.org/package/2006/relationships"><Relationship Id="rId1" Type="http://schemas.microsoft.com/office/2006/relationships/activeXControlBinary" Target="activeX7.bin"/></Relationships>
</file>

<file path=ppt/activeX/_rels/activeX8.xml.rels><?xml version="1.0" encoding="UTF-8" standalone="yes"?>
<Relationships xmlns="http://schemas.openxmlformats.org/package/2006/relationships"><Relationship Id="rId1" Type="http://schemas.microsoft.com/office/2006/relationships/activeXControlBinary" Target="activeX8.bin"/></Relationships>
</file>

<file path=ppt/activeX/_rels/activeX9.xml.rels><?xml version="1.0" encoding="UTF-8" standalone="yes"?>
<Relationships xmlns="http://schemas.openxmlformats.org/package/2006/relationships"><Relationship Id="rId1" Type="http://schemas.microsoft.com/office/2006/relationships/activeXControlBinary" Target="activeX9.bin"/></Relationships>
</file>

<file path=ppt/activeX/activeX1.xml><?xml version="1.0" encoding="utf-8"?>
<ax:ocx xmlns:ax="http://schemas.microsoft.com/office/2006/activeX" xmlns:r="http://schemas.openxmlformats.org/officeDocument/2006/relationships" ax:classid="{5512D116-5CC6-11CF-8D67-00AA00BDCE1D}" ax:persistence="persistStream" r:id="rId1"/>
</file>

<file path=ppt/activeX/activeX10.xml><?xml version="1.0" encoding="utf-8"?>
<ax:ocx xmlns:ax="http://schemas.microsoft.com/office/2006/activeX" xmlns:r="http://schemas.openxmlformats.org/officeDocument/2006/relationships" ax:classid="{5512D116-5CC6-11CF-8D67-00AA00BDCE1D}" ax:persistence="persistStream" r:id="rId1"/>
</file>

<file path=ppt/activeX/activeX11.xml><?xml version="1.0" encoding="utf-8"?>
<ax:ocx xmlns:ax="http://schemas.microsoft.com/office/2006/activeX" xmlns:r="http://schemas.openxmlformats.org/officeDocument/2006/relationships" ax:classid="{5512D116-5CC6-11CF-8D67-00AA00BDCE1D}" ax:persistence="persistStream" r:id="rId1"/>
</file>

<file path=ppt/activeX/activeX12.xml><?xml version="1.0" encoding="utf-8"?>
<ax:ocx xmlns:ax="http://schemas.microsoft.com/office/2006/activeX" xmlns:r="http://schemas.openxmlformats.org/officeDocument/2006/relationships" ax:classid="{5512D116-5CC6-11CF-8D67-00AA00BDCE1D}" ax:persistence="persistStream" r:id="rId1"/>
</file>

<file path=ppt/activeX/activeX13.xml><?xml version="1.0" encoding="utf-8"?>
<ax:ocx xmlns:ax="http://schemas.microsoft.com/office/2006/activeX" xmlns:r="http://schemas.openxmlformats.org/officeDocument/2006/relationships" ax:classid="{5512D116-5CC6-11CF-8D67-00AA00BDCE1D}" ax:persistence="persistStream" r:id="rId1"/>
</file>

<file path=ppt/activeX/activeX2.xml><?xml version="1.0" encoding="utf-8"?>
<ax:ocx xmlns:ax="http://schemas.microsoft.com/office/2006/activeX" xmlns:r="http://schemas.openxmlformats.org/officeDocument/2006/relationships" ax:classid="{5512D116-5CC6-11CF-8D67-00AA00BDCE1D}" ax:persistence="persistStream" r:id="rId1"/>
</file>

<file path=ppt/activeX/activeX3.xml><?xml version="1.0" encoding="utf-8"?>
<ax:ocx xmlns:ax="http://schemas.microsoft.com/office/2006/activeX" xmlns:r="http://schemas.openxmlformats.org/officeDocument/2006/relationships" ax:classid="{5512D116-5CC6-11CF-8D67-00AA00BDCE1D}" ax:persistence="persistStream" r:id="rId1"/>
</file>

<file path=ppt/activeX/activeX4.xml><?xml version="1.0" encoding="utf-8"?>
<ax:ocx xmlns:ax="http://schemas.microsoft.com/office/2006/activeX" xmlns:r="http://schemas.openxmlformats.org/officeDocument/2006/relationships" ax:classid="{5512D116-5CC6-11CF-8D67-00AA00BDCE1D}" ax:persistence="persistStream" r:id="rId1"/>
</file>

<file path=ppt/activeX/activeX5.xml><?xml version="1.0" encoding="utf-8"?>
<ax:ocx xmlns:ax="http://schemas.microsoft.com/office/2006/activeX" xmlns:r="http://schemas.openxmlformats.org/officeDocument/2006/relationships" ax:classid="{5512D116-5CC6-11CF-8D67-00AA00BDCE1D}" ax:persistence="persistStream" r:id="rId1"/>
</file>

<file path=ppt/activeX/activeX6.xml><?xml version="1.0" encoding="utf-8"?>
<ax:ocx xmlns:ax="http://schemas.microsoft.com/office/2006/activeX" xmlns:r="http://schemas.openxmlformats.org/officeDocument/2006/relationships" ax:classid="{5512D116-5CC6-11CF-8D67-00AA00BDCE1D}" ax:persistence="persistStream" r:id="rId1"/>
</file>

<file path=ppt/activeX/activeX7.xml><?xml version="1.0" encoding="utf-8"?>
<ax:ocx xmlns:ax="http://schemas.microsoft.com/office/2006/activeX" xmlns:r="http://schemas.openxmlformats.org/officeDocument/2006/relationships" ax:classid="{5512D116-5CC6-11CF-8D67-00AA00BDCE1D}" ax:persistence="persistStream" r:id="rId1"/>
</file>

<file path=ppt/activeX/activeX8.xml><?xml version="1.0" encoding="utf-8"?>
<ax:ocx xmlns:ax="http://schemas.microsoft.com/office/2006/activeX" xmlns:r="http://schemas.openxmlformats.org/officeDocument/2006/relationships" ax:classid="{5512D116-5CC6-11CF-8D67-00AA00BDCE1D}" ax:persistence="persistStream" r:id="rId1"/>
</file>

<file path=ppt/activeX/activeX9.xml><?xml version="1.0" encoding="utf-8"?>
<ax:ocx xmlns:ax="http://schemas.microsoft.com/office/2006/activeX" xmlns:r="http://schemas.openxmlformats.org/officeDocument/2006/relationships" ax:classid="{5512D116-5CC6-11CF-8D67-00AA00BDCE1D}" ax:persistence="persistStream" r:id="rId1"/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FC40E63-AB0B-3C0B-4858-894A32629D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480E4B35-F43E-CA3F-0DAE-508715A2ED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E55457C-23D0-E204-1F63-373769C8FC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E348D-7DB4-464D-8743-412AD350EB5D}" type="datetimeFigureOut">
              <a:rPr lang="fr-FR" smtClean="0"/>
              <a:t>01/03/2023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7DBB708-81E8-3D6E-A971-27FB0E348F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CDC0F11-3B27-24E3-79AB-C417C399A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D80A0-D104-4C7E-987A-C083A742556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417891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A369790-1810-CA45-3988-4343BDE443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A98D6E4F-570C-1CAD-8DF4-089DED4CF9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7293C53-47B9-EC62-DF9F-44BD915371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E348D-7DB4-464D-8743-412AD350EB5D}" type="datetimeFigureOut">
              <a:rPr lang="fr-FR" smtClean="0"/>
              <a:t>01/03/2023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E06DF35-2C4B-ABFB-0714-7A6EFD9C9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70897A5-4FF9-2F30-1A84-33A7A313CE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D80A0-D104-4C7E-987A-C083A742556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001346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77D98BB0-2798-ED98-5681-05FB5B6291A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D54EB3A8-A4C2-13B0-8439-5B03960647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8A40736-A495-4768-A56F-964E3CE899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E348D-7DB4-464D-8743-412AD350EB5D}" type="datetimeFigureOut">
              <a:rPr lang="fr-FR" smtClean="0"/>
              <a:t>01/03/2023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1ECA96C-F608-F8B4-C97B-73C6F94ED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831AF7E-7A51-EAF5-53BA-0B16384053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D80A0-D104-4C7E-987A-C083A742556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511805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C4A85E6-C66F-E241-14C8-6847FCDC11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EA7F2F7-F0F2-7FDC-69D6-91C885E643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4319BBF-7767-E300-6A33-BAF502ECAC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E348D-7DB4-464D-8743-412AD350EB5D}" type="datetimeFigureOut">
              <a:rPr lang="fr-FR" smtClean="0"/>
              <a:t>01/03/2023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7C4894D-9D9F-DF3F-CEF6-39DAEB422E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600814C-B8B4-8B28-C4F4-E9DB4FBB2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D80A0-D104-4C7E-987A-C083A742556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955136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9F84AE5-85D6-CE83-0DEC-1C644B7ED1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5655DBF-E879-4D49-D4A1-F33405CDF2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C45624A-B6A2-CE53-0B06-46AEA13717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E348D-7DB4-464D-8743-412AD350EB5D}" type="datetimeFigureOut">
              <a:rPr lang="fr-FR" smtClean="0"/>
              <a:t>01/03/2023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F56848-2368-2CCB-2C36-F42E99DF73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ECAD695-B89D-204E-A520-0873F3C909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D80A0-D104-4C7E-987A-C083A742556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209716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18CACBF-BB71-D47B-BC2F-8C8598CDA5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16D9ED6-A0B6-6531-7511-51440997315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4B4D024A-E94F-405D-E16B-0E41F94F62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CF47DC3-6389-CF90-E1AE-E8D16E4771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E348D-7DB4-464D-8743-412AD350EB5D}" type="datetimeFigureOut">
              <a:rPr lang="fr-FR" smtClean="0"/>
              <a:t>01/03/2023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BCFB7C3-FC0F-0C85-3870-900FDED42A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1920550-691E-5D1A-EE25-F306B69CCE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D80A0-D104-4C7E-987A-C083A742556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714673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5EA8B71-47F6-3B86-662C-6D1218C03E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5A55422-3AB9-C545-76A1-7BDD22D59A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7625CF1C-5417-BDFF-355D-1D545E7504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E8A63C42-03F6-3FA2-E831-763AF5DEC9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EAA2D0E8-96C1-B37E-3F2C-50DA191770D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C9001B41-0D8E-2D72-9FDC-1965D609C2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E348D-7DB4-464D-8743-412AD350EB5D}" type="datetimeFigureOut">
              <a:rPr lang="fr-FR" smtClean="0"/>
              <a:t>01/03/2023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6C6F24B3-0FBF-A049-AA54-B41BAA4CD4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4F8FA8C3-8C69-79FF-7188-BE8630D6C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D80A0-D104-4C7E-987A-C083A742556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339210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6BC23FE-4F63-7B08-1EA7-B410B0FA9B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201D0225-EB20-3360-3DBC-265AA03D83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E348D-7DB4-464D-8743-412AD350EB5D}" type="datetimeFigureOut">
              <a:rPr lang="fr-FR" smtClean="0"/>
              <a:t>01/03/2023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1CB51C1-4188-2B63-4309-FA7B3B6238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260DC77-2223-22C7-B8F5-EAFF2D18B7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D80A0-D104-4C7E-987A-C083A742556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626102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7AE636B9-289F-C9E1-B6E8-30AF29F32E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E348D-7DB4-464D-8743-412AD350EB5D}" type="datetimeFigureOut">
              <a:rPr lang="fr-FR" smtClean="0"/>
              <a:t>01/03/2023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6F4D2F0C-81C2-71E3-0527-39BB4B5764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39542EC-EB1F-46EA-B5B8-F8DF651836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D80A0-D104-4C7E-987A-C083A742556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363484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A25B732-01E4-2808-5969-042F39CEF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A662C6D-7E1B-9D77-A74D-8D2F1B8B70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35C47AD-FF5A-7B39-E263-F4509817BB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120CA3F5-3266-B715-4EA8-01DE565BA3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E348D-7DB4-464D-8743-412AD350EB5D}" type="datetimeFigureOut">
              <a:rPr lang="fr-FR" smtClean="0"/>
              <a:t>01/03/2023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BFD157D-8624-36DD-0B8F-F2E5D72F16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67D5A30-D08C-2A8D-1AC0-AFA7D703FE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D80A0-D104-4C7E-987A-C083A742556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898895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3EAB6B6-83A5-8C80-FBE7-B59F699851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636678DD-2AE4-B0B5-F983-73F9CF7300B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06295237-E346-C89D-EBEF-ED42D1AB99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18B0207-535E-9BA3-2896-26016BCA57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E348D-7DB4-464D-8743-412AD350EB5D}" type="datetimeFigureOut">
              <a:rPr lang="fr-FR" smtClean="0"/>
              <a:t>01/03/2023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E515C99-F281-DB2D-A750-91E6D335A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1DE09DD-91CE-2AAF-9B40-C1A8E568B9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D80A0-D104-4C7E-987A-C083A742556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483612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94D575E7-BAD2-A957-0E43-F0513508B0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F6F7143-C09D-C487-3AAE-354218046C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66D46A1-131B-3B2C-44CF-5EC10848B02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AE348D-7DB4-464D-8743-412AD350EB5D}" type="datetimeFigureOut">
              <a:rPr lang="fr-FR" smtClean="0"/>
              <a:t>01/03/2023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616A0FC-1F5B-BEA7-4D1D-4397C96CCD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A2B4FE2-49CB-489D-C33A-8F2A897173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3D80A0-D104-4C7E-987A-C083A742556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29434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control" Target="../activeX/activeX3.xml"/><Relationship Id="rId7" Type="http://schemas.openxmlformats.org/officeDocument/2006/relationships/image" Target="../media/image1.png"/><Relationship Id="rId2" Type="http://schemas.openxmlformats.org/officeDocument/2006/relationships/control" Target="../activeX/activeX2.xml"/><Relationship Id="rId1" Type="http://schemas.openxmlformats.org/officeDocument/2006/relationships/control" Target="../activeX/activeX1.xml"/><Relationship Id="rId6" Type="http://schemas.openxmlformats.org/officeDocument/2006/relationships/image" Target="../media/image24.jpg"/><Relationship Id="rId5" Type="http://schemas.openxmlformats.org/officeDocument/2006/relationships/slideLayout" Target="../slideLayouts/slideLayout7.xml"/><Relationship Id="rId4" Type="http://schemas.openxmlformats.org/officeDocument/2006/relationships/control" Target="../activeX/activeX4.xml"/><Relationship Id="rId9" Type="http://schemas.openxmlformats.org/officeDocument/2006/relationships/image" Target="../media/image25.w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wm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9.png"/><Relationship Id="rId2" Type="http://schemas.openxmlformats.org/officeDocument/2006/relationships/control" Target="../activeX/activeX6.xml"/><Relationship Id="rId1" Type="http://schemas.openxmlformats.org/officeDocument/2006/relationships/control" Target="../activeX/activeX5.xml"/><Relationship Id="rId6" Type="http://schemas.microsoft.com/office/2007/relationships/hdphoto" Target="../media/hdphoto1.wdp"/><Relationship Id="rId5" Type="http://schemas.openxmlformats.org/officeDocument/2006/relationships/image" Target="../media/image1.png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wm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1.png"/><Relationship Id="rId2" Type="http://schemas.openxmlformats.org/officeDocument/2006/relationships/control" Target="../activeX/activeX8.xml"/><Relationship Id="rId1" Type="http://schemas.openxmlformats.org/officeDocument/2006/relationships/control" Target="../activeX/activeX7.xml"/><Relationship Id="rId6" Type="http://schemas.openxmlformats.org/officeDocument/2006/relationships/image" Target="../media/image30.jpeg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wm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6.png"/><Relationship Id="rId2" Type="http://schemas.openxmlformats.org/officeDocument/2006/relationships/control" Target="../activeX/activeX10.xml"/><Relationship Id="rId1" Type="http://schemas.openxmlformats.org/officeDocument/2006/relationships/control" Target="../activeX/activeX9.xml"/><Relationship Id="rId6" Type="http://schemas.microsoft.com/office/2007/relationships/hdphoto" Target="../media/hdphoto1.wdp"/><Relationship Id="rId5" Type="http://schemas.openxmlformats.org/officeDocument/2006/relationships/image" Target="../media/image1.png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wmf"/><Relationship Id="rId3" Type="http://schemas.openxmlformats.org/officeDocument/2006/relationships/control" Target="../activeX/activeX13.xml"/><Relationship Id="rId7" Type="http://schemas.microsoft.com/office/2007/relationships/hdphoto" Target="../media/hdphoto1.wdp"/><Relationship Id="rId2" Type="http://schemas.openxmlformats.org/officeDocument/2006/relationships/control" Target="../activeX/activeX12.xml"/><Relationship Id="rId1" Type="http://schemas.openxmlformats.org/officeDocument/2006/relationships/control" Target="../activeX/activeX11.xml"/><Relationship Id="rId6" Type="http://schemas.openxmlformats.org/officeDocument/2006/relationships/image" Target="../media/image1.png"/><Relationship Id="rId5" Type="http://schemas.openxmlformats.org/officeDocument/2006/relationships/image" Target="../media/image37.png"/><Relationship Id="rId4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gif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wmf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gif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g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D68EDA4-E017-2F7C-B8BD-F6CDA3D017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598233"/>
            <a:ext cx="9144000" cy="911729"/>
          </a:xfrm>
        </p:spPr>
        <p:txBody>
          <a:bodyPr>
            <a:noAutofit/>
          </a:bodyPr>
          <a:lstStyle/>
          <a:p>
            <a:r>
              <a:rPr lang="fr-FR" sz="8000" b="1" dirty="0"/>
              <a:t>QUIZZ BALISAGE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73644788-EC95-FD7A-02C0-D130502FE85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96000" cy="1449659"/>
          </a:xfrm>
          <a:prstGeom prst="rect">
            <a:avLst/>
          </a:prstGeom>
          <a:effectLst>
            <a:reflection endPos="0" dist="50800" dir="5400000" sy="-100000" algn="bl" rotWithShape="0"/>
          </a:effectLst>
          <a:scene3d>
            <a:camera prst="orthographicFront">
              <a:rot lat="0" lon="0" rev="0"/>
            </a:camera>
            <a:lightRig rig="threePt" dir="t"/>
          </a:scene3d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1F23348B-67AC-670D-335F-8A30E85B886F}"/>
              </a:ext>
            </a:extLst>
          </p:cNvPr>
          <p:cNvSpPr txBox="1"/>
          <p:nvPr/>
        </p:nvSpPr>
        <p:spPr>
          <a:xfrm>
            <a:off x="116291" y="124884"/>
            <a:ext cx="33607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FFFF00"/>
                </a:solidFill>
              </a:rPr>
              <a:t>TREGUNC CORNOUAILLE AVIRON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584F3F76-72BC-FACE-D49A-62A2CFEA86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1846" y="3429000"/>
            <a:ext cx="3313771" cy="3313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3244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0F322EF-CDE3-2593-1E5C-EFBB29ACB320}"/>
              </a:ext>
            </a:extLst>
          </p:cNvPr>
          <p:cNvSpPr/>
          <p:nvPr/>
        </p:nvSpPr>
        <p:spPr>
          <a:xfrm>
            <a:off x="6095999" y="3453853"/>
            <a:ext cx="6096000" cy="339248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84672859-3A51-5914-52D7-D81DD998FE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155" y="3463024"/>
            <a:ext cx="3710343" cy="2446078"/>
          </a:xfrm>
          <a:prstGeom prst="rect">
            <a:avLst/>
          </a:prstGeom>
        </p:spPr>
      </p:pic>
      <p:sp>
        <p:nvSpPr>
          <p:cNvPr id="4" name="Rectangle 1">
            <a:extLst>
              <a:ext uri="{FF2B5EF4-FFF2-40B4-BE49-F238E27FC236}">
                <a16:creationId xmlns:a16="http://schemas.microsoft.com/office/drawing/2014/main" id="{BAF086A4-2B50-C40B-592F-D60C2215CA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378" y="2103643"/>
            <a:ext cx="5479244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2000" b="1" i="0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Question</a:t>
            </a:r>
            <a:r>
              <a:rPr kumimoji="0" lang="fr-FR" altLang="fr-F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: </a:t>
            </a:r>
            <a:r>
              <a:rPr kumimoji="0" lang="fr-FR" altLang="fr-FR" sz="20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Le navire faisant cap à l’est doit faire quoi lorsqu’il voit cett</a:t>
            </a:r>
            <a:r>
              <a:rPr lang="fr-FR" altLang="fr-FR" sz="2000" i="1" dirty="0"/>
              <a:t>e balise?</a:t>
            </a:r>
            <a:r>
              <a:rPr kumimoji="0" lang="fr-FR" altLang="fr-FR" sz="20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B9ECC8D-089E-4183-BB5A-A7C114443B0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96000" cy="1449659"/>
          </a:xfrm>
          <a:prstGeom prst="rect">
            <a:avLst/>
          </a:prstGeom>
          <a:effectLst>
            <a:reflection endPos="0" dist="50800" dir="5400000" sy="-100000" algn="bl" rotWithShape="0"/>
          </a:effectLst>
          <a:scene3d>
            <a:camera prst="orthographicFront">
              <a:rot lat="0" lon="0" rev="0"/>
            </a:camera>
            <a:lightRig rig="threePt" dir="t"/>
          </a:scene3d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C11AD821-E6DE-1E99-F8D7-D7113767E557}"/>
              </a:ext>
            </a:extLst>
          </p:cNvPr>
          <p:cNvSpPr txBox="1"/>
          <p:nvPr/>
        </p:nvSpPr>
        <p:spPr>
          <a:xfrm>
            <a:off x="116291" y="124884"/>
            <a:ext cx="33607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FFFF00"/>
                </a:solidFill>
              </a:rPr>
              <a:t>TREGUNC CORNOUAILLE AVIRON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6AA22FC-9720-6F62-4ABB-4E650C1E73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95647" y="1641978"/>
            <a:ext cx="5584675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altLang="fr-FR" sz="2000" b="1" u="sng" dirty="0"/>
              <a:t>Réponses </a:t>
            </a:r>
            <a:r>
              <a:rPr lang="fr-FR" altLang="fr-FR" sz="2000" dirty="0"/>
              <a:t>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fr-FR" altLang="fr-FR" sz="800" dirty="0"/>
          </a:p>
          <a:p>
            <a:pPr marR="0" lvl="0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altLang="fr-FR" sz="2000" dirty="0"/>
              <a:t>1 - je viens à droite.</a:t>
            </a:r>
          </a:p>
          <a:p>
            <a:pPr marR="0" lvl="0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fr-FR" altLang="fr-FR" sz="600" dirty="0"/>
          </a:p>
          <a:p>
            <a:pPr marR="0" lvl="0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altLang="fr-FR" sz="2000" dirty="0"/>
              <a:t>2 - je viens à gauche. </a:t>
            </a:r>
          </a:p>
          <a:p>
            <a:pPr marR="0" lvl="0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fr-FR" altLang="fr-FR" sz="600" dirty="0"/>
          </a:p>
          <a:p>
            <a:pPr marR="0" lvl="0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altLang="fr-FR" sz="2000" dirty="0"/>
              <a:t>3 - je viens indifféremment à droite ou à gauche</a:t>
            </a:r>
            <a:r>
              <a:rPr kumimoji="0" lang="fr-FR" altLang="fr-F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. 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FD773CA1-F5EE-6B98-15FD-09C89E7C85DE}"/>
              </a:ext>
            </a:extLst>
          </p:cNvPr>
          <p:cNvGrpSpPr/>
          <p:nvPr/>
        </p:nvGrpSpPr>
        <p:grpSpPr>
          <a:xfrm>
            <a:off x="6096000" y="3524935"/>
            <a:ext cx="4875134" cy="3109337"/>
            <a:chOff x="6078144" y="3524935"/>
            <a:chExt cx="4892990" cy="3109337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420A2AA6-902E-7EA3-468C-5C5F7C92EE2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34596" y="4143957"/>
              <a:ext cx="3336538" cy="2490315"/>
            </a:xfrm>
            <a:prstGeom prst="rect">
              <a:avLst/>
            </a:prstGeom>
          </p:spPr>
        </p:pic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04909925-B825-088E-9FE6-81CC2C91AB50}"/>
                </a:ext>
              </a:extLst>
            </p:cNvPr>
            <p:cNvSpPr txBox="1"/>
            <p:nvPr/>
          </p:nvSpPr>
          <p:spPr>
            <a:xfrm>
              <a:off x="6078144" y="3524935"/>
              <a:ext cx="317273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000" b="1" u="sng" dirty="0"/>
                <a:t>Réponse</a:t>
              </a:r>
              <a:r>
                <a:rPr lang="fr-FR" sz="2000" b="1" dirty="0"/>
                <a:t>: Je viens à droite</a:t>
              </a:r>
            </a:p>
          </p:txBody>
        </p:sp>
      </p:grpSp>
      <p:sp>
        <p:nvSpPr>
          <p:cNvPr id="11" name="ZoneTexte 10">
            <a:extLst>
              <a:ext uri="{FF2B5EF4-FFF2-40B4-BE49-F238E27FC236}">
                <a16:creationId xmlns:a16="http://schemas.microsoft.com/office/drawing/2014/main" id="{B9E2A3A4-3802-2C3B-B980-C899F592E976}"/>
              </a:ext>
            </a:extLst>
          </p:cNvPr>
          <p:cNvSpPr txBox="1"/>
          <p:nvPr/>
        </p:nvSpPr>
        <p:spPr>
          <a:xfrm>
            <a:off x="6095999" y="309550"/>
            <a:ext cx="6081266" cy="461665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/>
            <a:r>
              <a:rPr lang="fr-FR" sz="2400" b="1" dirty="0"/>
              <a:t>QUIZZ : Balisage côtier </a:t>
            </a:r>
          </a:p>
        </p:txBody>
      </p:sp>
    </p:spTree>
    <p:extLst>
      <p:ext uri="{BB962C8B-B14F-4D97-AF65-F5344CB8AC3E}">
        <p14:creationId xmlns:p14="http://schemas.microsoft.com/office/powerpoint/2010/main" val="3148910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2919613-9C42-AEDB-65E1-87BEE1AB9484}"/>
              </a:ext>
            </a:extLst>
          </p:cNvPr>
          <p:cNvSpPr/>
          <p:nvPr/>
        </p:nvSpPr>
        <p:spPr>
          <a:xfrm>
            <a:off x="6096000" y="3465512"/>
            <a:ext cx="6096000" cy="339248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DB84C329-091D-FFAC-0958-10E455C988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004" y="3429000"/>
            <a:ext cx="2718923" cy="315107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469B69A-8A6A-23DA-652B-7C6E6DBDBBBF}"/>
              </a:ext>
            </a:extLst>
          </p:cNvPr>
          <p:cNvSpPr>
            <a:spLocks noChangeArrowheads="1"/>
          </p:cNvSpPr>
          <p:nvPr/>
        </p:nvSpPr>
        <p:spPr bwMode="auto">
          <a:xfrm rot="10800000" flipV="1">
            <a:off x="116290" y="2088836"/>
            <a:ext cx="597970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2000" b="1" i="0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Question</a:t>
            </a:r>
            <a:r>
              <a:rPr kumimoji="0" lang="fr-FR" altLang="fr-F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: </a:t>
            </a:r>
            <a:r>
              <a:rPr kumimoji="0" lang="fr-FR" altLang="fr-FR" sz="20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Cap au 345. Quelle direction dois-je prendre?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A6D462D-ADDA-783E-FC6F-B80A2669B69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96000" cy="1449659"/>
          </a:xfrm>
          <a:prstGeom prst="rect">
            <a:avLst/>
          </a:prstGeom>
          <a:effectLst>
            <a:reflection endPos="0" dist="50800" dir="5400000" sy="-100000" algn="bl" rotWithShape="0"/>
          </a:effectLst>
          <a:scene3d>
            <a:camera prst="orthographicFront">
              <a:rot lat="0" lon="0" rev="0"/>
            </a:camera>
            <a:lightRig rig="threePt" dir="t"/>
          </a:scene3d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A4E3BA5A-47E9-ACA1-A554-B49D3BD1F8D3}"/>
              </a:ext>
            </a:extLst>
          </p:cNvPr>
          <p:cNvSpPr txBox="1"/>
          <p:nvPr/>
        </p:nvSpPr>
        <p:spPr>
          <a:xfrm>
            <a:off x="116291" y="124884"/>
            <a:ext cx="33607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FFFF00"/>
                </a:solidFill>
              </a:rPr>
              <a:t>TREGUNC CORNOUAILLE AVIRON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E1D64E1-5364-5000-B324-D618A82ACC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26099" y="1653790"/>
            <a:ext cx="5490697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altLang="fr-FR" sz="2000" b="1" u="sng" dirty="0"/>
              <a:t>Réponses </a:t>
            </a:r>
            <a:r>
              <a:rPr lang="fr-FR" altLang="fr-FR" sz="2000" dirty="0"/>
              <a:t>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fr-FR" altLang="fr-FR" sz="800" dirty="0"/>
          </a:p>
          <a:p>
            <a:pPr marR="0" lvl="0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altLang="fr-FR" sz="2000" dirty="0"/>
              <a:t>1 - je laisse à ma droite.</a:t>
            </a:r>
          </a:p>
          <a:p>
            <a:pPr marR="0" lvl="0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fr-FR" altLang="fr-FR" sz="600" dirty="0"/>
          </a:p>
          <a:p>
            <a:pPr marR="0" lvl="0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altLang="fr-FR" sz="2000" dirty="0"/>
              <a:t>2 - je laisse à ma gauche. </a:t>
            </a:r>
          </a:p>
          <a:p>
            <a:pPr marR="0" lvl="0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fr-FR" altLang="fr-FR" sz="600" dirty="0"/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6CAB50BA-FF9C-E015-B96E-9F7F41DD891C}"/>
              </a:ext>
            </a:extLst>
          </p:cNvPr>
          <p:cNvGrpSpPr/>
          <p:nvPr/>
        </p:nvGrpSpPr>
        <p:grpSpPr>
          <a:xfrm>
            <a:off x="6146142" y="3503079"/>
            <a:ext cx="5893195" cy="3016288"/>
            <a:chOff x="6146142" y="3503079"/>
            <a:chExt cx="5893195" cy="3016288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1DC68E86-F358-530F-586D-4E2EB4C5364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75224" y="4077105"/>
              <a:ext cx="3164113" cy="2442262"/>
            </a:xfrm>
            <a:prstGeom prst="rect">
              <a:avLst/>
            </a:prstGeom>
          </p:spPr>
        </p:pic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86B66BCB-889A-AFAA-4360-8F19A1259897}"/>
                </a:ext>
              </a:extLst>
            </p:cNvPr>
            <p:cNvSpPr txBox="1"/>
            <p:nvPr/>
          </p:nvSpPr>
          <p:spPr>
            <a:xfrm>
              <a:off x="6226099" y="3503079"/>
              <a:ext cx="340478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000" b="1" u="sng" dirty="0"/>
                <a:t>Réponse</a:t>
              </a:r>
              <a:r>
                <a:rPr lang="fr-FR" sz="2000" b="1" dirty="0"/>
                <a:t> : Je laisse à ma droite</a:t>
              </a:r>
            </a:p>
          </p:txBody>
        </p:sp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DAC22DD9-F011-2D2B-D62E-F78CB8ECF90A}"/>
                </a:ext>
              </a:extLst>
            </p:cNvPr>
            <p:cNvSpPr txBox="1"/>
            <p:nvPr/>
          </p:nvSpPr>
          <p:spPr>
            <a:xfrm>
              <a:off x="6146142" y="4211043"/>
              <a:ext cx="2718923" cy="22775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b="1" dirty="0">
                  <a:solidFill>
                    <a:srgbClr val="FF0000"/>
                  </a:solidFill>
                </a:rPr>
                <a:t>Attention au vocabulaire !</a:t>
              </a:r>
            </a:p>
            <a:p>
              <a:endParaRPr lang="fr-FR" sz="800" b="1" dirty="0">
                <a:solidFill>
                  <a:srgbClr val="FF0000"/>
                </a:solidFill>
              </a:endParaRPr>
            </a:p>
            <a:p>
              <a:r>
                <a:rPr lang="fr-FR" b="1" u="sng" dirty="0"/>
                <a:t>Je viens à, je vais à </a:t>
              </a:r>
              <a:r>
                <a:rPr lang="fr-FR" dirty="0"/>
                <a:t>: c'est le côté où vous allez par rapport à la balise.</a:t>
              </a:r>
            </a:p>
            <a:p>
              <a:endParaRPr lang="fr-FR" sz="800" dirty="0"/>
            </a:p>
            <a:p>
              <a:r>
                <a:rPr lang="fr-FR" b="1" u="sng" dirty="0"/>
                <a:t>Je laisse à </a:t>
              </a:r>
              <a:r>
                <a:rPr lang="fr-FR" dirty="0"/>
                <a:t>: c'est le côté où va se trouver la balise par rapport au bateau. </a:t>
              </a:r>
            </a:p>
          </p:txBody>
        </p:sp>
      </p:grpSp>
      <p:sp>
        <p:nvSpPr>
          <p:cNvPr id="9" name="ZoneTexte 8">
            <a:extLst>
              <a:ext uri="{FF2B5EF4-FFF2-40B4-BE49-F238E27FC236}">
                <a16:creationId xmlns:a16="http://schemas.microsoft.com/office/drawing/2014/main" id="{98054174-A9D9-C35D-3F8B-EDB691B783A1}"/>
              </a:ext>
            </a:extLst>
          </p:cNvPr>
          <p:cNvSpPr txBox="1"/>
          <p:nvPr/>
        </p:nvSpPr>
        <p:spPr>
          <a:xfrm>
            <a:off x="6095999" y="309550"/>
            <a:ext cx="6081266" cy="461665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/>
            <a:r>
              <a:rPr lang="fr-FR" sz="2400" b="1" dirty="0"/>
              <a:t>QUIZZ : Balisage côtier </a:t>
            </a:r>
          </a:p>
        </p:txBody>
      </p:sp>
    </p:spTree>
    <p:extLst>
      <p:ext uri="{BB962C8B-B14F-4D97-AF65-F5344CB8AC3E}">
        <p14:creationId xmlns:p14="http://schemas.microsoft.com/office/powerpoint/2010/main" val="1003853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28E4CAC-0D44-916E-24E3-996112E8C376}"/>
              </a:ext>
            </a:extLst>
          </p:cNvPr>
          <p:cNvSpPr/>
          <p:nvPr/>
        </p:nvSpPr>
        <p:spPr>
          <a:xfrm>
            <a:off x="6096000" y="3465512"/>
            <a:ext cx="6096000" cy="339248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42363F82-21DF-E2A6-4F55-F4C5A34EE9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1143" y="2072864"/>
            <a:ext cx="541371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2000" b="1" i="0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Question</a:t>
            </a:r>
            <a:r>
              <a:rPr kumimoji="0" lang="fr-FR" altLang="fr-F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: </a:t>
            </a:r>
            <a:r>
              <a:rPr kumimoji="0" lang="fr-FR" altLang="fr-FR" sz="20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En sortant du port  que dois-je faire?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D14672D-8938-6236-E17C-DC79FF8F6D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403" y="3096179"/>
            <a:ext cx="5420985" cy="3049304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D78C4519-420E-CE58-C0E5-773435DA2C3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96000" cy="1449659"/>
          </a:xfrm>
          <a:prstGeom prst="rect">
            <a:avLst/>
          </a:prstGeom>
          <a:effectLst>
            <a:reflection endPos="0" dist="50800" dir="5400000" sy="-100000" algn="bl" rotWithShape="0"/>
          </a:effectLst>
          <a:scene3d>
            <a:camera prst="orthographicFront">
              <a:rot lat="0" lon="0" rev="0"/>
            </a:camera>
            <a:lightRig rig="threePt" dir="t"/>
          </a:scene3d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5E5B4826-1B72-1BE0-9C1B-613A3E9CBFC9}"/>
              </a:ext>
            </a:extLst>
          </p:cNvPr>
          <p:cNvSpPr txBox="1"/>
          <p:nvPr/>
        </p:nvSpPr>
        <p:spPr>
          <a:xfrm>
            <a:off x="116291" y="124884"/>
            <a:ext cx="33607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FFFF00"/>
                </a:solidFill>
              </a:rPr>
              <a:t>TREGUNC CORNOUAILLE AVIRON</a:t>
            </a:r>
          </a:p>
        </p:txBody>
      </p:sp>
      <p:sp>
        <p:nvSpPr>
          <p:cNvPr id="9" name="Rectangle 1">
            <a:extLst>
              <a:ext uri="{FF2B5EF4-FFF2-40B4-BE49-F238E27FC236}">
                <a16:creationId xmlns:a16="http://schemas.microsoft.com/office/drawing/2014/main" id="{065A4020-9FF9-37FD-B536-0B6FD7AC0A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26230" y="1554548"/>
            <a:ext cx="5896440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2000" b="1" i="0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Réponses</a:t>
            </a:r>
            <a:r>
              <a:rPr kumimoji="0" lang="fr-FR" altLang="fr-F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: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1 - Je passe à tribord.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fr-FR" altLang="fr-FR" sz="600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altLang="fr-FR" sz="2000" dirty="0"/>
              <a:t>2 - J</a:t>
            </a:r>
            <a:r>
              <a:rPr kumimoji="0" lang="fr-FR" altLang="fr-F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e passe à bâbord.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fr-FR" altLang="fr-FR" sz="600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19B60333-F6EA-4F88-0CD6-32EEE492DCDD}"/>
              </a:ext>
            </a:extLst>
          </p:cNvPr>
          <p:cNvGrpSpPr/>
          <p:nvPr/>
        </p:nvGrpSpPr>
        <p:grpSpPr>
          <a:xfrm>
            <a:off x="6165549" y="3666286"/>
            <a:ext cx="5779048" cy="2882945"/>
            <a:chOff x="6165549" y="3666286"/>
            <a:chExt cx="5779048" cy="2882945"/>
          </a:xfrm>
        </p:grpSpPr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31D6A785-5BA3-BE0D-52AD-F95434B9420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04359" y="3666286"/>
              <a:ext cx="2040238" cy="2882945"/>
            </a:xfrm>
            <a:prstGeom prst="rect">
              <a:avLst/>
            </a:prstGeom>
          </p:spPr>
        </p:pic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945820AC-5450-58D4-3111-A69B50C0A027}"/>
                </a:ext>
              </a:extLst>
            </p:cNvPr>
            <p:cNvSpPr txBox="1"/>
            <p:nvPr/>
          </p:nvSpPr>
          <p:spPr>
            <a:xfrm>
              <a:off x="6165549" y="4173642"/>
              <a:ext cx="331119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000" b="1" u="sng" dirty="0"/>
                <a:t>Réponse</a:t>
              </a:r>
              <a:r>
                <a:rPr lang="fr-FR" sz="2000" b="1" dirty="0"/>
                <a:t> : Je passe à bâbord</a:t>
              </a:r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5D598BC8-3760-93D0-5E52-8D82F7155CD9}"/>
                </a:ext>
              </a:extLst>
            </p:cNvPr>
            <p:cNvSpPr txBox="1"/>
            <p:nvPr/>
          </p:nvSpPr>
          <p:spPr>
            <a:xfrm>
              <a:off x="6258111" y="5620435"/>
              <a:ext cx="3398845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sz="1600" b="1" dirty="0">
                  <a:solidFill>
                    <a:srgbClr val="FF0000"/>
                  </a:solidFill>
                </a:rPr>
                <a:t>ATTENTION ! </a:t>
              </a:r>
            </a:p>
            <a:p>
              <a:r>
                <a:rPr lang="fr-FR" sz="1600" b="1" dirty="0"/>
                <a:t>On sort du port !</a:t>
              </a:r>
              <a:r>
                <a:rPr lang="fr-FR" sz="1600" dirty="0"/>
                <a:t> </a:t>
              </a:r>
            </a:p>
            <a:p>
              <a:r>
                <a:rPr lang="fr-FR" sz="1600" dirty="0"/>
                <a:t>(sens inverse du sens conventionnel).</a:t>
              </a:r>
            </a:p>
          </p:txBody>
        </p:sp>
      </p:grpSp>
      <p:sp>
        <p:nvSpPr>
          <p:cNvPr id="3" name="ZoneTexte 2">
            <a:extLst>
              <a:ext uri="{FF2B5EF4-FFF2-40B4-BE49-F238E27FC236}">
                <a16:creationId xmlns:a16="http://schemas.microsoft.com/office/drawing/2014/main" id="{5D99A978-C074-10F5-AA65-B534451E1BAD}"/>
              </a:ext>
            </a:extLst>
          </p:cNvPr>
          <p:cNvSpPr txBox="1"/>
          <p:nvPr/>
        </p:nvSpPr>
        <p:spPr>
          <a:xfrm>
            <a:off x="6095999" y="309550"/>
            <a:ext cx="6081266" cy="461665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/>
            <a:r>
              <a:rPr lang="fr-FR" sz="2400" b="1" dirty="0"/>
              <a:t>QUIZZ : Balisage côtier </a:t>
            </a:r>
          </a:p>
        </p:txBody>
      </p:sp>
    </p:spTree>
    <p:extLst>
      <p:ext uri="{BB962C8B-B14F-4D97-AF65-F5344CB8AC3E}">
        <p14:creationId xmlns:p14="http://schemas.microsoft.com/office/powerpoint/2010/main" val="1711864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9D2D020-68A3-5190-2D03-B4602DA76503}"/>
              </a:ext>
            </a:extLst>
          </p:cNvPr>
          <p:cNvSpPr/>
          <p:nvPr/>
        </p:nvSpPr>
        <p:spPr>
          <a:xfrm>
            <a:off x="6096000" y="3465512"/>
            <a:ext cx="6096000" cy="339248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DA8CDB25-5038-7450-8F15-0217F921B0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518" y="2321282"/>
            <a:ext cx="568712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Question</a:t>
            </a:r>
            <a:r>
              <a:rPr kumimoji="0" lang="fr-FR" altLang="fr-F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: </a:t>
            </a:r>
            <a:r>
              <a:rPr kumimoji="0" lang="fr-FR" altLang="fr-FR" sz="20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Cette bouée délimite quoi?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988E4DCD-2210-17A0-903E-8A0583F000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535" y="3465513"/>
            <a:ext cx="2846151" cy="284615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004F31D-9D92-7D76-2503-EE2EC1B33B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96361" y="1305620"/>
            <a:ext cx="5490697" cy="203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altLang="fr-FR" sz="2000" b="1" u="sng" dirty="0"/>
              <a:t>Réponses </a:t>
            </a:r>
            <a:r>
              <a:rPr lang="fr-FR" altLang="fr-FR" sz="2000" dirty="0"/>
              <a:t>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fr-FR" altLang="fr-FR" sz="800" dirty="0"/>
          </a:p>
          <a:p>
            <a:pPr marR="0" lvl="0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altLang="fr-FR" sz="2000" dirty="0"/>
              <a:t>1 - le côté tribord d'un chenal traversier.</a:t>
            </a:r>
          </a:p>
          <a:p>
            <a:pPr marR="0" lvl="0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fr-FR" altLang="fr-FR" sz="600" dirty="0"/>
          </a:p>
          <a:p>
            <a:pPr marR="0" lvl="0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altLang="fr-FR" sz="2000" dirty="0"/>
              <a:t>2 - le côté bâbord d'un chenal traversier. </a:t>
            </a:r>
          </a:p>
          <a:p>
            <a:pPr marR="0" lvl="0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fr-FR" altLang="fr-FR" sz="600" dirty="0"/>
          </a:p>
          <a:p>
            <a:pPr marR="0" lvl="0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altLang="fr-FR" sz="2000" dirty="0"/>
              <a:t>3 - la bande des 300 m.</a:t>
            </a:r>
          </a:p>
          <a:p>
            <a:pPr marR="0" lvl="0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fr-FR" altLang="fr-FR" sz="600" dirty="0"/>
          </a:p>
          <a:p>
            <a:pPr marR="0" lvl="0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4 - </a:t>
            </a:r>
            <a:r>
              <a:rPr lang="fr-FR" altLang="fr-FR" sz="2000" dirty="0"/>
              <a:t>une zone réservée à la baignade. </a:t>
            </a:r>
            <a:endParaRPr kumimoji="0" lang="fr-FR" altLang="fr-FR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A538B493-0D41-CC49-24B7-19E486D2ACF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96000" cy="1449659"/>
          </a:xfrm>
          <a:prstGeom prst="rect">
            <a:avLst/>
          </a:prstGeom>
          <a:effectLst>
            <a:reflection endPos="0" dist="50800" dir="5400000" sy="-100000" algn="bl" rotWithShape="0"/>
          </a:effectLst>
          <a:scene3d>
            <a:camera prst="orthographicFront">
              <a:rot lat="0" lon="0" rev="0"/>
            </a:camera>
            <a:lightRig rig="threePt" dir="t"/>
          </a:scene3d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84AB6567-15A6-850C-8BB5-0DA70DF0EA5C}"/>
              </a:ext>
            </a:extLst>
          </p:cNvPr>
          <p:cNvSpPr txBox="1"/>
          <p:nvPr/>
        </p:nvSpPr>
        <p:spPr>
          <a:xfrm>
            <a:off x="116291" y="124884"/>
            <a:ext cx="33607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FFFF00"/>
                </a:solidFill>
              </a:rPr>
              <a:t>TREGUNC CORNOUAILLE AVIRON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E7B29692-3196-CCFA-2D99-79CB83124472}"/>
              </a:ext>
            </a:extLst>
          </p:cNvPr>
          <p:cNvGrpSpPr/>
          <p:nvPr/>
        </p:nvGrpSpPr>
        <p:grpSpPr>
          <a:xfrm>
            <a:off x="6096000" y="3589155"/>
            <a:ext cx="5470566" cy="3089392"/>
            <a:chOff x="6096000" y="3589155"/>
            <a:chExt cx="5470566" cy="3089392"/>
          </a:xfrm>
        </p:grpSpPr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9EC92C18-0E63-8834-F0B6-162793A76535}"/>
                </a:ext>
              </a:extLst>
            </p:cNvPr>
            <p:cNvSpPr txBox="1"/>
            <p:nvPr/>
          </p:nvSpPr>
          <p:spPr>
            <a:xfrm>
              <a:off x="6096000" y="3589155"/>
              <a:ext cx="547056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000" b="1" u="sng" dirty="0"/>
                <a:t>Réponse</a:t>
              </a:r>
              <a:r>
                <a:rPr lang="fr-FR" sz="2000" b="1" dirty="0"/>
                <a:t> : le côté bâbord d’un chenal traversier</a:t>
              </a:r>
            </a:p>
          </p:txBody>
        </p:sp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EF584CE6-D922-54A7-6F9B-A226DB56460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52991" y="4027049"/>
              <a:ext cx="2382017" cy="2651498"/>
            </a:xfrm>
            <a:prstGeom prst="rect">
              <a:avLst/>
            </a:prstGeom>
          </p:spPr>
        </p:pic>
      </p:grpSp>
      <p:sp>
        <p:nvSpPr>
          <p:cNvPr id="3" name="ZoneTexte 2">
            <a:extLst>
              <a:ext uri="{FF2B5EF4-FFF2-40B4-BE49-F238E27FC236}">
                <a16:creationId xmlns:a16="http://schemas.microsoft.com/office/drawing/2014/main" id="{0BD5740B-1545-B29E-371B-DBC98BC9CC55}"/>
              </a:ext>
            </a:extLst>
          </p:cNvPr>
          <p:cNvSpPr txBox="1"/>
          <p:nvPr/>
        </p:nvSpPr>
        <p:spPr>
          <a:xfrm>
            <a:off x="6095999" y="309550"/>
            <a:ext cx="6081266" cy="461665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/>
            <a:r>
              <a:rPr lang="fr-FR" sz="2400" b="1" dirty="0"/>
              <a:t>QUIZZ : Balisage côtier </a:t>
            </a:r>
          </a:p>
        </p:txBody>
      </p:sp>
    </p:spTree>
    <p:extLst>
      <p:ext uri="{BB962C8B-B14F-4D97-AF65-F5344CB8AC3E}">
        <p14:creationId xmlns:p14="http://schemas.microsoft.com/office/powerpoint/2010/main" val="3914522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C197FD8-0E2A-8761-D6AC-EE3B868C43E2}"/>
              </a:ext>
            </a:extLst>
          </p:cNvPr>
          <p:cNvSpPr/>
          <p:nvPr/>
        </p:nvSpPr>
        <p:spPr>
          <a:xfrm>
            <a:off x="6096000" y="3465512"/>
            <a:ext cx="6096000" cy="339248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7CBD25DE-0181-9559-E36F-21F4FFFA4E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4942" y="2018974"/>
            <a:ext cx="5092389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2000" b="1" i="0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Question</a:t>
            </a:r>
            <a:r>
              <a:rPr kumimoji="0" lang="fr-FR" altLang="fr-F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: </a:t>
            </a:r>
            <a:r>
              <a:rPr kumimoji="0" lang="fr-FR" altLang="fr-FR" sz="20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À l'approche de cette marque, que dois-je faire? </a:t>
            </a:r>
          </a:p>
        </p:txBody>
      </p:sp>
      <p:sp>
        <p:nvSpPr>
          <p:cNvPr id="9" name="AutoShape 2">
            <a:extLst>
              <a:ext uri="{FF2B5EF4-FFF2-40B4-BE49-F238E27FC236}">
                <a16:creationId xmlns:a16="http://schemas.microsoft.com/office/drawing/2014/main" id="{DDE82F6A-B975-153E-0095-99416BB7DCF6}"/>
              </a:ext>
            </a:extLst>
          </p:cNvPr>
          <p:cNvSpPr>
            <a:spLocks noChangeAspect="1" noChangeArrowheads="1"/>
          </p:cNvSpPr>
          <p:nvPr/>
        </p:nvSpPr>
        <p:spPr bwMode="auto">
          <a:xfrm flipV="1">
            <a:off x="1398239" y="839873"/>
            <a:ext cx="152400" cy="45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B37B3628-6320-622E-C2EE-B609A838E2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213" y="3571176"/>
            <a:ext cx="4144537" cy="3108403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B83D2AEA-03BD-2310-62BF-4889F37DDEE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96000" cy="1449659"/>
          </a:xfrm>
          <a:prstGeom prst="rect">
            <a:avLst/>
          </a:prstGeom>
          <a:effectLst>
            <a:reflection endPos="0" dist="50800" dir="5400000" sy="-100000" algn="bl" rotWithShape="0"/>
          </a:effectLst>
          <a:scene3d>
            <a:camera prst="orthographicFront">
              <a:rot lat="0" lon="0" rev="0"/>
            </a:camera>
            <a:lightRig rig="threePt" dir="t"/>
          </a:scene3d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7D167B97-34B7-2182-8DBE-6DA5F3186F0C}"/>
              </a:ext>
            </a:extLst>
          </p:cNvPr>
          <p:cNvSpPr txBox="1"/>
          <p:nvPr/>
        </p:nvSpPr>
        <p:spPr>
          <a:xfrm>
            <a:off x="116291" y="124884"/>
            <a:ext cx="33607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FFFF00"/>
                </a:solidFill>
              </a:rPr>
              <a:t>TREGUNC CORNOUAILLE AVIRON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DD7BEE2-43C1-A775-10D1-446743E3F6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96361" y="1361163"/>
            <a:ext cx="5490697" cy="203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altLang="fr-FR" sz="2000" b="1" u="sng" dirty="0"/>
              <a:t>Réponses </a:t>
            </a:r>
            <a:r>
              <a:rPr lang="fr-FR" altLang="fr-FR" sz="2000" dirty="0"/>
              <a:t>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fr-FR" altLang="fr-FR" sz="800" dirty="0"/>
          </a:p>
          <a:p>
            <a:pPr marR="0" lvl="0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altLang="fr-FR" sz="2000" dirty="0"/>
              <a:t>1 - je m'écarte largement.</a:t>
            </a:r>
          </a:p>
          <a:p>
            <a:pPr marR="0" lvl="0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fr-FR" altLang="fr-FR" sz="600" dirty="0"/>
          </a:p>
          <a:p>
            <a:pPr marR="0" lvl="0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altLang="fr-FR" sz="2000" dirty="0"/>
              <a:t>2 - je passe obligatoirement au nord. </a:t>
            </a:r>
          </a:p>
          <a:p>
            <a:pPr marR="0" lvl="0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fr-FR" altLang="fr-FR" sz="600" dirty="0"/>
          </a:p>
          <a:p>
            <a:pPr marR="0" lvl="0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altLang="fr-FR" sz="2000" dirty="0"/>
              <a:t>3 - </a:t>
            </a:r>
            <a:r>
              <a:rPr kumimoji="0" lang="fr-FR" altLang="fr-F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je passe obligatoirement au sud.</a:t>
            </a:r>
            <a:endParaRPr lang="fr-FR" altLang="fr-FR" sz="2000" dirty="0"/>
          </a:p>
          <a:p>
            <a:pPr marR="0" lvl="0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fr-FR" altLang="fr-FR" sz="600" dirty="0"/>
          </a:p>
          <a:p>
            <a:pPr marR="0" lvl="0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4 - </a:t>
            </a:r>
            <a:r>
              <a:rPr lang="fr-FR" altLang="fr-FR" sz="2000" dirty="0"/>
              <a:t>je continue, je peux passer au plus près.  </a:t>
            </a:r>
            <a:endParaRPr kumimoji="0" lang="fr-FR" altLang="fr-FR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3F3E802F-5C99-9912-D0CE-2DE64C38792C}"/>
              </a:ext>
            </a:extLst>
          </p:cNvPr>
          <p:cNvGrpSpPr/>
          <p:nvPr/>
        </p:nvGrpSpPr>
        <p:grpSpPr>
          <a:xfrm>
            <a:off x="6096000" y="3665142"/>
            <a:ext cx="5741718" cy="3067986"/>
            <a:chOff x="6096000" y="3665142"/>
            <a:chExt cx="5741718" cy="3067986"/>
          </a:xfrm>
        </p:grpSpPr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id="{037638B1-F6E4-B065-A491-DFD00F29A30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42119" y="3665142"/>
              <a:ext cx="2895599" cy="3067986"/>
            </a:xfrm>
            <a:prstGeom prst="rect">
              <a:avLst/>
            </a:prstGeom>
          </p:spPr>
        </p:pic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08C1EC34-2EEE-5906-14BE-FFD1163825AD}"/>
                </a:ext>
              </a:extLst>
            </p:cNvPr>
            <p:cNvSpPr txBox="1"/>
            <p:nvPr/>
          </p:nvSpPr>
          <p:spPr>
            <a:xfrm>
              <a:off x="6096000" y="4637275"/>
              <a:ext cx="255734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000" b="1" u="sng" dirty="0"/>
                <a:t>Réponse</a:t>
              </a:r>
              <a:r>
                <a:rPr lang="fr-FR" sz="2000" b="1" dirty="0"/>
                <a:t> :</a:t>
              </a:r>
              <a:r>
                <a:rPr lang="fr-FR" altLang="fr-FR" sz="2000" b="1" dirty="0"/>
                <a:t> je continue, je peux passer au plus près.</a:t>
              </a:r>
              <a:endParaRPr lang="fr-FR" sz="2000" b="1" dirty="0"/>
            </a:p>
          </p:txBody>
        </p:sp>
      </p:grpSp>
      <p:sp>
        <p:nvSpPr>
          <p:cNvPr id="3" name="ZoneTexte 2">
            <a:extLst>
              <a:ext uri="{FF2B5EF4-FFF2-40B4-BE49-F238E27FC236}">
                <a16:creationId xmlns:a16="http://schemas.microsoft.com/office/drawing/2014/main" id="{8DFF6775-A5E2-A97D-44AD-0B49F42307A4}"/>
              </a:ext>
            </a:extLst>
          </p:cNvPr>
          <p:cNvSpPr txBox="1"/>
          <p:nvPr/>
        </p:nvSpPr>
        <p:spPr>
          <a:xfrm>
            <a:off x="6095999" y="309550"/>
            <a:ext cx="6081266" cy="461665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/>
            <a:r>
              <a:rPr lang="fr-FR" sz="2400" b="1" dirty="0"/>
              <a:t>QUIZZ : Balisage côtier </a:t>
            </a:r>
          </a:p>
        </p:txBody>
      </p:sp>
    </p:spTree>
    <p:extLst>
      <p:ext uri="{BB962C8B-B14F-4D97-AF65-F5344CB8AC3E}">
        <p14:creationId xmlns:p14="http://schemas.microsoft.com/office/powerpoint/2010/main" val="4147967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0A1D24E-B074-ADFE-7C30-894185268D6F}"/>
              </a:ext>
            </a:extLst>
          </p:cNvPr>
          <p:cNvSpPr/>
          <p:nvPr/>
        </p:nvSpPr>
        <p:spPr>
          <a:xfrm>
            <a:off x="6096000" y="3465512"/>
            <a:ext cx="6096000" cy="339248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69BCAD7C-DD56-3FF2-3474-286AD58347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1610" y="2202133"/>
            <a:ext cx="538975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2000" b="1" i="0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Question</a:t>
            </a:r>
            <a:r>
              <a:rPr kumimoji="0" lang="fr-FR" altLang="fr-F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: </a:t>
            </a:r>
            <a:r>
              <a:rPr kumimoji="0" lang="fr-FR" altLang="fr-FR" sz="20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Que signifie ce balisage ?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E0A48506-27D6-B596-E575-CD523CD237E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922" y="2941135"/>
            <a:ext cx="4311804" cy="3233853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9F50DB2A-A42E-9F49-A761-7851A25E5B02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96000" cy="1449659"/>
          </a:xfrm>
          <a:prstGeom prst="rect">
            <a:avLst/>
          </a:prstGeom>
          <a:effectLst>
            <a:reflection endPos="0" dist="50800" dir="5400000" sy="-100000" algn="bl" rotWithShape="0"/>
          </a:effectLst>
          <a:scene3d>
            <a:camera prst="orthographicFront">
              <a:rot lat="0" lon="0" rev="0"/>
            </a:camera>
            <a:lightRig rig="threePt" dir="t"/>
          </a:scene3d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229563D7-655F-FF32-4162-08165C2E3360}"/>
              </a:ext>
            </a:extLst>
          </p:cNvPr>
          <p:cNvSpPr txBox="1"/>
          <p:nvPr/>
        </p:nvSpPr>
        <p:spPr>
          <a:xfrm>
            <a:off x="116291" y="124884"/>
            <a:ext cx="33607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FFFF00"/>
                </a:solidFill>
              </a:rPr>
              <a:t>TREGUNC CORNOUAILLE AVIRON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764EA29-FF66-7F9E-C49B-91B85D9611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46180" y="1421409"/>
            <a:ext cx="5490697" cy="203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altLang="fr-FR" sz="2000" b="1" u="sng" dirty="0"/>
              <a:t>Réponses </a:t>
            </a:r>
            <a:r>
              <a:rPr lang="fr-FR" altLang="fr-FR" sz="2000" dirty="0"/>
              <a:t>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fr-FR" altLang="fr-FR" sz="800" dirty="0"/>
          </a:p>
          <a:p>
            <a:pPr marR="0" lvl="0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altLang="fr-FR" sz="2000" dirty="0"/>
              <a:t>1 - le côté bâbord d'un chenal de plage.</a:t>
            </a:r>
          </a:p>
          <a:p>
            <a:pPr marR="0" lvl="0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fr-FR" altLang="fr-FR" sz="600" dirty="0"/>
          </a:p>
          <a:p>
            <a:pPr marR="0" lvl="0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altLang="fr-FR" sz="2000" dirty="0"/>
              <a:t>2 - une marque spéciale. </a:t>
            </a:r>
          </a:p>
          <a:p>
            <a:pPr marR="0" lvl="0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fr-FR" altLang="fr-FR" sz="600" dirty="0"/>
          </a:p>
          <a:p>
            <a:pPr marR="0" lvl="0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altLang="fr-FR" sz="2000" dirty="0"/>
              <a:t>3 - une cardinale Est.</a:t>
            </a:r>
          </a:p>
          <a:p>
            <a:pPr marR="0" lvl="0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fr-FR" altLang="fr-FR" sz="600" dirty="0"/>
          </a:p>
          <a:p>
            <a:pPr marR="0" lvl="0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4 - </a:t>
            </a:r>
            <a:r>
              <a:rPr lang="fr-FR" altLang="fr-FR" sz="2000" dirty="0"/>
              <a:t>un danger nouveau. </a:t>
            </a:r>
            <a:endParaRPr kumimoji="0" lang="fr-FR" altLang="fr-FR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0F1F653E-8D6A-09F7-C8C1-FC6D2B26C09E}"/>
              </a:ext>
            </a:extLst>
          </p:cNvPr>
          <p:cNvGrpSpPr/>
          <p:nvPr/>
        </p:nvGrpSpPr>
        <p:grpSpPr>
          <a:xfrm>
            <a:off x="6096000" y="3569437"/>
            <a:ext cx="6018871" cy="3248598"/>
            <a:chOff x="6096000" y="3569437"/>
            <a:chExt cx="6018871" cy="3248598"/>
          </a:xfrm>
        </p:grpSpPr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CD0F6E9E-849B-3588-647B-6D7156BFE6C2}"/>
                </a:ext>
              </a:extLst>
            </p:cNvPr>
            <p:cNvSpPr txBox="1"/>
            <p:nvPr/>
          </p:nvSpPr>
          <p:spPr>
            <a:xfrm>
              <a:off x="6096000" y="3569437"/>
              <a:ext cx="559105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000" b="1" u="sng" dirty="0"/>
                <a:t>Réponse</a:t>
              </a:r>
              <a:r>
                <a:rPr lang="fr-FR" sz="2000" b="1" dirty="0"/>
                <a:t> : Une marque spéciale</a:t>
              </a:r>
            </a:p>
          </p:txBody>
        </p: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7BB00561-C97B-0FB7-CA40-8CF8FCE3BC50}"/>
                </a:ext>
              </a:extLst>
            </p:cNvPr>
            <p:cNvSpPr txBox="1"/>
            <p:nvPr/>
          </p:nvSpPr>
          <p:spPr>
            <a:xfrm>
              <a:off x="6173129" y="4048046"/>
              <a:ext cx="5941742" cy="27699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fr-FR" altLang="fr-FR" sz="1600" b="0" i="1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</a:rPr>
                <a:t>Ces marques n’ont pas pour but principal d’aider la navigation mais elles indiquent une zone spéciale. Ce sont par exemple, des :</a:t>
              </a:r>
            </a:p>
            <a:p>
              <a:endParaRPr lang="fr-FR" altLang="fr-FR" sz="600" i="1" dirty="0"/>
            </a:p>
            <a:p>
              <a:r>
                <a:rPr kumimoji="0" lang="fr-FR" altLang="fr-FR" sz="1600" b="0" i="1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</a:rPr>
                <a:t>– marques des stations d’acquisition de données océaniques (ODAS) ;</a:t>
              </a:r>
            </a:p>
            <a:p>
              <a:endParaRPr kumimoji="0" lang="fr-FR" altLang="fr-FR" sz="6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endParaRPr>
            </a:p>
            <a:p>
              <a:r>
                <a:rPr kumimoji="0" lang="fr-FR" altLang="fr-FR" sz="1600" b="0" i="1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</a:rPr>
                <a:t>– marques indiquant les dépôts de matériaux ;</a:t>
              </a:r>
            </a:p>
            <a:p>
              <a:endParaRPr kumimoji="0" lang="fr-FR" altLang="fr-FR" sz="6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endParaRPr>
            </a:p>
            <a:p>
              <a:r>
                <a:rPr kumimoji="0" lang="fr-FR" altLang="fr-FR" sz="1600" b="0" i="1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</a:rPr>
                <a:t>– marques indiquant des zones de pêche interdite ou de cultures marines ;</a:t>
              </a:r>
            </a:p>
            <a:p>
              <a:endParaRPr kumimoji="0" lang="fr-FR" altLang="fr-FR" sz="6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endParaRPr>
            </a:p>
            <a:p>
              <a:r>
                <a:rPr kumimoji="0" lang="fr-FR" altLang="fr-FR" sz="1600" b="0" i="1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</a:rPr>
                <a:t>– marques indiquant des zones utilisées pour les exercices militaires ;</a:t>
              </a:r>
            </a:p>
            <a:p>
              <a:endParaRPr kumimoji="0" lang="fr-FR" altLang="fr-FR" sz="6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endParaRPr>
            </a:p>
            <a:p>
              <a:r>
                <a:rPr kumimoji="0" lang="fr-FR" altLang="fr-FR" sz="1600" b="0" i="1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</a:rPr>
                <a:t>– marques indiquant la présence de câbles ou d’oléoducs ;</a:t>
              </a:r>
            </a:p>
            <a:p>
              <a:r>
                <a:rPr kumimoji="0" lang="fr-FR" altLang="fr-FR" sz="16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</a:rPr>
                <a:t>…</a:t>
              </a:r>
            </a:p>
          </p:txBody>
        </p:sp>
      </p:grpSp>
      <p:sp>
        <p:nvSpPr>
          <p:cNvPr id="3" name="ZoneTexte 2">
            <a:extLst>
              <a:ext uri="{FF2B5EF4-FFF2-40B4-BE49-F238E27FC236}">
                <a16:creationId xmlns:a16="http://schemas.microsoft.com/office/drawing/2014/main" id="{CF4B4BFF-227B-A890-AA2C-E082E7255469}"/>
              </a:ext>
            </a:extLst>
          </p:cNvPr>
          <p:cNvSpPr txBox="1"/>
          <p:nvPr/>
        </p:nvSpPr>
        <p:spPr>
          <a:xfrm>
            <a:off x="6095999" y="309550"/>
            <a:ext cx="6081266" cy="461665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/>
            <a:r>
              <a:rPr lang="fr-FR" sz="2400" b="1" dirty="0"/>
              <a:t>QUIZZ : Balisage côtier </a:t>
            </a: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name="HTMLCheckbox1" r:id="rId1" imgW="257040" imgH="304920"/>
        </mc:Choice>
        <mc:Fallback>
          <p:control name="HTMLCheckbox1" r:id="rId1" imgW="257040" imgH="304920">
            <p:pic>
              <p:nvPicPr>
                <p:cNvPr id="5" name="HTMLCheckbox1">
                  <a:extLst>
                    <a:ext uri="{FF2B5EF4-FFF2-40B4-BE49-F238E27FC236}">
                      <a16:creationId xmlns:a16="http://schemas.microsoft.com/office/drawing/2014/main" id="{787F47AF-8641-7398-4407-A8EFC5D8D8BF}"/>
                    </a:ext>
                  </a:extLst>
                </p:cNvPr>
                <p:cNvPicPr preferRelativeResize="0">
                  <a:picLocks noChangeArrowheads="1" noChangeShapeType="1"/>
                </p:cNvPicPr>
                <p:nvPr/>
              </p:nvPicPr>
              <p:blipFill>
                <a:blip r:embed="rId9"/>
                <a:srcRect/>
                <a:stretch>
                  <a:fillRect/>
                </a:stretch>
              </p:blipFill>
              <p:spPr bwMode="auto">
                <a:xfrm flipV="1">
                  <a:off x="241610" y="1545188"/>
                  <a:ext cx="931266" cy="45719"/>
                </a:xfrm>
                <a:prstGeom prst="rect">
                  <a:avLst/>
                </a:prstGeom>
                <a:noFill/>
                <a:ln w="9525"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HTMLCheckbox2" r:id="rId2" imgW="257040" imgH="304920"/>
        </mc:Choice>
        <mc:Fallback>
          <p:control name="HTMLCheckbox2" r:id="rId2" imgW="257040" imgH="304920">
            <p:pic>
              <p:nvPicPr>
                <p:cNvPr id="6" name="HTMLCheckbox2">
                  <a:extLst>
                    <a:ext uri="{FF2B5EF4-FFF2-40B4-BE49-F238E27FC236}">
                      <a16:creationId xmlns:a16="http://schemas.microsoft.com/office/drawing/2014/main" id="{9D195952-97AA-25F7-3A6F-D17F4D31AFE8}"/>
                    </a:ext>
                  </a:extLst>
                </p:cNvPr>
                <p:cNvPicPr preferRelativeResize="0">
                  <a:picLocks noChangeArrowheads="1" noChangeShapeType="1"/>
                </p:cNvPicPr>
                <p:nvPr/>
              </p:nvPicPr>
              <p:blipFill>
                <a:blip r:embed="rId9"/>
                <a:srcRect/>
                <a:stretch>
                  <a:fillRect/>
                </a:stretch>
              </p:blipFill>
              <p:spPr bwMode="auto">
                <a:xfrm flipV="1">
                  <a:off x="241610" y="1545188"/>
                  <a:ext cx="931266" cy="45719"/>
                </a:xfrm>
                <a:prstGeom prst="rect">
                  <a:avLst/>
                </a:prstGeom>
                <a:noFill/>
                <a:ln w="9525"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HTMLCheckbox3" r:id="rId3" imgW="257040" imgH="304920"/>
        </mc:Choice>
        <mc:Fallback>
          <p:control name="HTMLCheckbox3" r:id="rId3" imgW="257040" imgH="304920">
            <p:pic>
              <p:nvPicPr>
                <p:cNvPr id="7" name="HTMLCheckbox3">
                  <a:extLst>
                    <a:ext uri="{FF2B5EF4-FFF2-40B4-BE49-F238E27FC236}">
                      <a16:creationId xmlns:a16="http://schemas.microsoft.com/office/drawing/2014/main" id="{BE19EFFA-0CB0-D468-1C6D-EA20C34DE6A0}"/>
                    </a:ext>
                  </a:extLst>
                </p:cNvPr>
                <p:cNvPicPr preferRelativeResize="0">
                  <a:picLocks noChangeArrowheads="1" noChangeShapeType="1"/>
                </p:cNvPicPr>
                <p:nvPr/>
              </p:nvPicPr>
              <p:blipFill>
                <a:blip r:embed="rId9"/>
                <a:srcRect/>
                <a:stretch>
                  <a:fillRect/>
                </a:stretch>
              </p:blipFill>
              <p:spPr bwMode="auto">
                <a:xfrm flipV="1">
                  <a:off x="241610" y="1545188"/>
                  <a:ext cx="931266" cy="45719"/>
                </a:xfrm>
                <a:prstGeom prst="rect">
                  <a:avLst/>
                </a:prstGeom>
                <a:noFill/>
                <a:ln w="9525"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HTMLCheckbox4" r:id="rId4" imgW="257040" imgH="304920"/>
        </mc:Choice>
        <mc:Fallback>
          <p:control name="HTMLCheckbox4" r:id="rId4" imgW="257040" imgH="304920">
            <p:pic>
              <p:nvPicPr>
                <p:cNvPr id="8" name="HTMLCheckbox4">
                  <a:extLst>
                    <a:ext uri="{FF2B5EF4-FFF2-40B4-BE49-F238E27FC236}">
                      <a16:creationId xmlns:a16="http://schemas.microsoft.com/office/drawing/2014/main" id="{8412C7C7-EE15-AF18-6CA2-5140D48BBCF7}"/>
                    </a:ext>
                  </a:extLst>
                </p:cNvPr>
                <p:cNvPicPr preferRelativeResize="0">
                  <a:picLocks noChangeArrowheads="1" noChangeShapeType="1"/>
                </p:cNvPicPr>
                <p:nvPr/>
              </p:nvPicPr>
              <p:blipFill>
                <a:blip r:embed="rId9"/>
                <a:srcRect/>
                <a:stretch>
                  <a:fillRect/>
                </a:stretch>
              </p:blipFill>
              <p:spPr bwMode="auto">
                <a:xfrm flipV="1">
                  <a:off x="241610" y="1545188"/>
                  <a:ext cx="931266" cy="45719"/>
                </a:xfrm>
                <a:prstGeom prst="rect">
                  <a:avLst/>
                </a:prstGeom>
                <a:noFill/>
                <a:ln w="9525"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066242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EF25113-C095-49E1-5662-E80F41DE6247}"/>
              </a:ext>
            </a:extLst>
          </p:cNvPr>
          <p:cNvSpPr/>
          <p:nvPr/>
        </p:nvSpPr>
        <p:spPr>
          <a:xfrm>
            <a:off x="6096000" y="3465512"/>
            <a:ext cx="6096000" cy="339248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A91BC381-12E8-9095-8EF8-DD995D3550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125" y="2930715"/>
            <a:ext cx="2862485" cy="3578107"/>
          </a:xfrm>
          <a:prstGeom prst="rect">
            <a:avLst/>
          </a:prstGeom>
        </p:spPr>
      </p:pic>
      <p:sp>
        <p:nvSpPr>
          <p:cNvPr id="4" name="Rectangle 1">
            <a:extLst>
              <a:ext uri="{FF2B5EF4-FFF2-40B4-BE49-F238E27FC236}">
                <a16:creationId xmlns:a16="http://schemas.microsoft.com/office/drawing/2014/main" id="{3B507D57-4D81-2452-7103-489A79A4B1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3189" y="2154267"/>
            <a:ext cx="491211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2000" b="1" i="0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Question</a:t>
            </a:r>
            <a:r>
              <a:rPr kumimoji="0" lang="fr-FR" altLang="fr-F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: </a:t>
            </a:r>
            <a:r>
              <a:rPr kumimoji="0" lang="fr-FR" altLang="fr-FR" sz="20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Ce navire se dirige vers où ?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AAB0174-719C-1232-E3FC-0D4D0164F6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43501" y="1824331"/>
            <a:ext cx="5896440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2000" b="1" i="0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Réponses</a:t>
            </a:r>
            <a:r>
              <a:rPr kumimoji="0" lang="fr-FR" altLang="fr-F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: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fr-FR" altLang="fr-F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1 </a:t>
            </a:r>
            <a:r>
              <a:rPr lang="fr-FR" altLang="fr-FR" sz="2000" dirty="0"/>
              <a:t>- Vers le port</a:t>
            </a:r>
            <a:r>
              <a:rPr kumimoji="0" lang="fr-FR" altLang="fr-F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fr-FR" altLang="fr-FR" sz="600" dirty="0"/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altLang="fr-FR" sz="2000" dirty="0"/>
              <a:t>2 - Vers le large</a:t>
            </a:r>
            <a:r>
              <a:rPr kumimoji="0" lang="fr-FR" altLang="fr-F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fr-FR" altLang="fr-FR" sz="600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6D704D2C-85D3-76B8-2C7B-2414697B0AD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96000" cy="1449659"/>
          </a:xfrm>
          <a:prstGeom prst="rect">
            <a:avLst/>
          </a:prstGeom>
          <a:effectLst>
            <a:reflection endPos="0" dist="50800" dir="5400000" sy="-100000" algn="bl" rotWithShape="0"/>
          </a:effectLst>
          <a:scene3d>
            <a:camera prst="orthographicFront">
              <a:rot lat="0" lon="0" rev="0"/>
            </a:camera>
            <a:lightRig rig="threePt" dir="t"/>
          </a:scene3d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D11752DC-3CE0-1BD9-EAC9-79BA1927A95D}"/>
              </a:ext>
            </a:extLst>
          </p:cNvPr>
          <p:cNvSpPr txBox="1"/>
          <p:nvPr/>
        </p:nvSpPr>
        <p:spPr>
          <a:xfrm>
            <a:off x="116291" y="124884"/>
            <a:ext cx="33607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FFFF00"/>
                </a:solidFill>
              </a:rPr>
              <a:t>TREGUNC CORNOUAILLE AVIRON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7575766-9A72-566E-276A-7E0D8D2A8E43}"/>
              </a:ext>
            </a:extLst>
          </p:cNvPr>
          <p:cNvGrpSpPr/>
          <p:nvPr/>
        </p:nvGrpSpPr>
        <p:grpSpPr>
          <a:xfrm>
            <a:off x="6143501" y="3561526"/>
            <a:ext cx="5575734" cy="3085794"/>
            <a:chOff x="6143501" y="3561526"/>
            <a:chExt cx="5575734" cy="3085794"/>
          </a:xfrm>
        </p:grpSpPr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04878E6D-4515-3CA5-D868-A0E726EFC24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77745" y="3876819"/>
              <a:ext cx="2741490" cy="2770501"/>
            </a:xfrm>
            <a:prstGeom prst="rect">
              <a:avLst/>
            </a:prstGeom>
          </p:spPr>
        </p:pic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C0ABE3B4-C7DD-A7C8-56AC-226678CC056C}"/>
                </a:ext>
              </a:extLst>
            </p:cNvPr>
            <p:cNvSpPr txBox="1"/>
            <p:nvPr/>
          </p:nvSpPr>
          <p:spPr>
            <a:xfrm>
              <a:off x="6143501" y="3561526"/>
              <a:ext cx="256436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000" b="1" u="sng" dirty="0"/>
                <a:t>Réponse</a:t>
              </a:r>
              <a:r>
                <a:rPr lang="fr-FR" sz="2000" dirty="0"/>
                <a:t> </a:t>
              </a:r>
              <a:r>
                <a:rPr lang="fr-FR" sz="2000" b="1" dirty="0"/>
                <a:t>: Vers le large</a:t>
              </a:r>
            </a:p>
          </p:txBody>
        </p:sp>
      </p:grpSp>
      <p:sp>
        <p:nvSpPr>
          <p:cNvPr id="6" name="ZoneTexte 5">
            <a:extLst>
              <a:ext uri="{FF2B5EF4-FFF2-40B4-BE49-F238E27FC236}">
                <a16:creationId xmlns:a16="http://schemas.microsoft.com/office/drawing/2014/main" id="{9C2905FE-4572-740D-8C27-6D882B6B1B92}"/>
              </a:ext>
            </a:extLst>
          </p:cNvPr>
          <p:cNvSpPr txBox="1"/>
          <p:nvPr/>
        </p:nvSpPr>
        <p:spPr>
          <a:xfrm>
            <a:off x="6095999" y="309550"/>
            <a:ext cx="6081266" cy="461665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/>
            <a:r>
              <a:rPr lang="fr-FR" sz="2400" b="1" dirty="0"/>
              <a:t>QUIZZ : Balisage côtier </a:t>
            </a:r>
          </a:p>
        </p:txBody>
      </p:sp>
    </p:spTree>
    <p:extLst>
      <p:ext uri="{BB962C8B-B14F-4D97-AF65-F5344CB8AC3E}">
        <p14:creationId xmlns:p14="http://schemas.microsoft.com/office/powerpoint/2010/main" val="2958334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3EE9F1E-3669-B775-8D4B-F4975A73D4A6}"/>
              </a:ext>
            </a:extLst>
          </p:cNvPr>
          <p:cNvSpPr/>
          <p:nvPr/>
        </p:nvSpPr>
        <p:spPr>
          <a:xfrm>
            <a:off x="6096000" y="3465513"/>
            <a:ext cx="6096000" cy="339248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D6526885-10E6-1E47-91E7-BE6FD4686C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413" y="3658039"/>
            <a:ext cx="5375742" cy="2006491"/>
          </a:xfrm>
          <a:prstGeom prst="rect">
            <a:avLst/>
          </a:prstGeom>
        </p:spPr>
      </p:pic>
      <p:sp>
        <p:nvSpPr>
          <p:cNvPr id="4" name="Rectangle 1">
            <a:extLst>
              <a:ext uri="{FF2B5EF4-FFF2-40B4-BE49-F238E27FC236}">
                <a16:creationId xmlns:a16="http://schemas.microsoft.com/office/drawing/2014/main" id="{FE9C84FC-2E23-3013-2CBE-82631A7473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4413" y="2169273"/>
            <a:ext cx="562512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2000" b="1" i="0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Question</a:t>
            </a:r>
            <a:r>
              <a:rPr kumimoji="0" lang="fr-FR" altLang="fr-F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: </a:t>
            </a:r>
            <a:r>
              <a:rPr kumimoji="0" lang="fr-FR" altLang="fr-FR" sz="20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Quel est votre sens de navigation ?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65194F8-9B41-F9E3-433E-23EFB8D3CD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1907042"/>
            <a:ext cx="5896440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2000" b="1" i="0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Réponses</a:t>
            </a:r>
            <a:r>
              <a:rPr kumimoji="0" lang="fr-FR" altLang="fr-F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: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fr-FR" altLang="fr-F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1 </a:t>
            </a:r>
            <a:r>
              <a:rPr lang="fr-FR" altLang="fr-FR" sz="2000" dirty="0"/>
              <a:t>– J’entre au port</a:t>
            </a:r>
            <a:r>
              <a:rPr kumimoji="0" lang="fr-FR" altLang="fr-F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fr-FR" altLang="fr-FR" sz="600" dirty="0"/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altLang="fr-FR" sz="2000" dirty="0"/>
              <a:t>2 – Je sors du port</a:t>
            </a:r>
            <a:r>
              <a:rPr kumimoji="0" lang="fr-FR" altLang="fr-F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fr-FR" altLang="fr-FR" sz="600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6F51EEA2-33DD-A997-5C53-82158CA4E18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96000" cy="1449659"/>
          </a:xfrm>
          <a:prstGeom prst="rect">
            <a:avLst/>
          </a:prstGeom>
          <a:effectLst>
            <a:reflection endPos="0" dist="50800" dir="5400000" sy="-100000" algn="bl" rotWithShape="0"/>
          </a:effectLst>
          <a:scene3d>
            <a:camera prst="orthographicFront">
              <a:rot lat="0" lon="0" rev="0"/>
            </a:camera>
            <a:lightRig rig="threePt" dir="t"/>
          </a:scene3d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B6DC9AE4-595C-EBF2-3C71-597E117C25D7}"/>
              </a:ext>
            </a:extLst>
          </p:cNvPr>
          <p:cNvSpPr txBox="1"/>
          <p:nvPr/>
        </p:nvSpPr>
        <p:spPr>
          <a:xfrm>
            <a:off x="116291" y="124884"/>
            <a:ext cx="33607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FFFF00"/>
                </a:solidFill>
              </a:rPr>
              <a:t>TREGUNC CORNOUAILLE AVIRON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92D03B70-7A4B-9A40-0410-174475A4D8CB}"/>
              </a:ext>
            </a:extLst>
          </p:cNvPr>
          <p:cNvGrpSpPr/>
          <p:nvPr/>
        </p:nvGrpSpPr>
        <p:grpSpPr>
          <a:xfrm>
            <a:off x="6191395" y="3566906"/>
            <a:ext cx="5676192" cy="2992192"/>
            <a:chOff x="6191395" y="3566906"/>
            <a:chExt cx="5676192" cy="2992192"/>
          </a:xfrm>
        </p:grpSpPr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D55AF145-8DDF-5906-616D-79BE63A838C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30696" y="3658038"/>
              <a:ext cx="2436891" cy="2901060"/>
            </a:xfrm>
            <a:prstGeom prst="rect">
              <a:avLst/>
            </a:prstGeom>
          </p:spPr>
        </p:pic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895D6401-8350-1F05-B3C6-5599A5EF8A27}"/>
                </a:ext>
              </a:extLst>
            </p:cNvPr>
            <p:cNvSpPr txBox="1"/>
            <p:nvPr/>
          </p:nvSpPr>
          <p:spPr>
            <a:xfrm>
              <a:off x="6191395" y="3566906"/>
              <a:ext cx="291488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000" b="1" u="sng" dirty="0"/>
                <a:t>Réponse</a:t>
              </a:r>
              <a:r>
                <a:rPr lang="fr-FR" sz="2000" b="1" dirty="0"/>
                <a:t> : </a:t>
              </a:r>
              <a:r>
                <a:rPr lang="fr-FR" altLang="fr-FR" sz="2000" b="1" dirty="0"/>
                <a:t>J’entre au port</a:t>
              </a:r>
              <a:endParaRPr lang="fr-FR" sz="2000" b="1" dirty="0"/>
            </a:p>
          </p:txBody>
        </p:sp>
      </p:grpSp>
      <p:sp>
        <p:nvSpPr>
          <p:cNvPr id="13" name="ZoneTexte 12">
            <a:extLst>
              <a:ext uri="{FF2B5EF4-FFF2-40B4-BE49-F238E27FC236}">
                <a16:creationId xmlns:a16="http://schemas.microsoft.com/office/drawing/2014/main" id="{96487EFB-240B-B475-A418-82BCCDE3DF90}"/>
              </a:ext>
            </a:extLst>
          </p:cNvPr>
          <p:cNvSpPr txBox="1"/>
          <p:nvPr/>
        </p:nvSpPr>
        <p:spPr>
          <a:xfrm>
            <a:off x="6095999" y="309550"/>
            <a:ext cx="6081266" cy="461665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/>
            <a:r>
              <a:rPr lang="fr-FR" sz="2400" b="1" dirty="0"/>
              <a:t>QUIZZ : Balisage côtier </a:t>
            </a: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name="HTMLCheckbox1" r:id="rId1" imgW="257040" imgH="304920"/>
        </mc:Choice>
        <mc:Fallback>
          <p:control name="HTMLCheckbox1" r:id="rId1" imgW="257040" imgH="304920">
            <p:pic>
              <p:nvPicPr>
                <p:cNvPr id="5" name="HTMLCheckbox1">
                  <a:extLst>
                    <a:ext uri="{FF2B5EF4-FFF2-40B4-BE49-F238E27FC236}">
                      <a16:creationId xmlns:a16="http://schemas.microsoft.com/office/drawing/2014/main" id="{96D77061-D282-F464-37DF-45AA76D96777}"/>
                    </a:ext>
                  </a:extLst>
                </p:cNvPr>
                <p:cNvPicPr preferRelativeResize="0">
                  <a:picLocks noChangeArrowheads="1" noChangeShapeType="1"/>
                </p:cNvPicPr>
                <p:nvPr/>
              </p:nvPicPr>
              <p:blipFill>
                <a:blip r:embed="rId8"/>
                <a:srcRect/>
                <a:stretch>
                  <a:fillRect/>
                </a:stretch>
              </p:blipFill>
              <p:spPr bwMode="auto">
                <a:xfrm flipV="1">
                  <a:off x="1200615" y="1745910"/>
                  <a:ext cx="638965" cy="45719"/>
                </a:xfrm>
                <a:prstGeom prst="rect">
                  <a:avLst/>
                </a:prstGeom>
                <a:noFill/>
                <a:ln w="9525"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HTMLCheckbox2" r:id="rId2" imgW="257040" imgH="304920"/>
        </mc:Choice>
        <mc:Fallback>
          <p:control name="HTMLCheckbox2" r:id="rId2" imgW="257040" imgH="304920">
            <p:pic>
              <p:nvPicPr>
                <p:cNvPr id="6" name="HTMLCheckbox2">
                  <a:extLst>
                    <a:ext uri="{FF2B5EF4-FFF2-40B4-BE49-F238E27FC236}">
                      <a16:creationId xmlns:a16="http://schemas.microsoft.com/office/drawing/2014/main" id="{7A9547ED-7DC9-FC87-EC7A-2ECBC9E76C28}"/>
                    </a:ext>
                  </a:extLst>
                </p:cNvPr>
                <p:cNvPicPr preferRelativeResize="0">
                  <a:picLocks noChangeArrowheads="1" noChangeShapeType="1"/>
                </p:cNvPicPr>
                <p:nvPr/>
              </p:nvPicPr>
              <p:blipFill>
                <a:blip r:embed="rId8"/>
                <a:srcRect/>
                <a:stretch>
                  <a:fillRect/>
                </a:stretch>
              </p:blipFill>
              <p:spPr bwMode="auto">
                <a:xfrm flipV="1">
                  <a:off x="1200615" y="1745910"/>
                  <a:ext cx="638965" cy="45719"/>
                </a:xfrm>
                <a:prstGeom prst="rect">
                  <a:avLst/>
                </a:prstGeom>
                <a:noFill/>
                <a:ln w="9525"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557148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DA5B2B3-CC2F-2791-0925-4E39C6FCDBB4}"/>
              </a:ext>
            </a:extLst>
          </p:cNvPr>
          <p:cNvSpPr/>
          <p:nvPr/>
        </p:nvSpPr>
        <p:spPr>
          <a:xfrm>
            <a:off x="6096000" y="3465512"/>
            <a:ext cx="6096000" cy="339248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16317D52-52BC-605C-E10E-A384AEAB83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4337" y="2092945"/>
            <a:ext cx="578214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2000" b="1" i="0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Question</a:t>
            </a:r>
            <a:r>
              <a:rPr kumimoji="0" lang="fr-FR" altLang="fr-F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: </a:t>
            </a:r>
            <a:r>
              <a:rPr kumimoji="0" lang="fr-FR" altLang="fr-FR" sz="20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Venant du Sud, je vois cette bouée dont les voyants sont absents. Que dois-je faire?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8257BB3-7052-9A6A-A47C-933910B543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1223" y="1795865"/>
            <a:ext cx="5896440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2000" b="1" i="0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Réponses</a:t>
            </a:r>
            <a:r>
              <a:rPr kumimoji="0" lang="fr-FR" altLang="fr-F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: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fr-FR" altLang="fr-F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1 </a:t>
            </a:r>
            <a:r>
              <a:rPr lang="fr-FR" altLang="fr-FR" sz="2000" dirty="0"/>
              <a:t>– Je viens à droite</a:t>
            </a:r>
            <a:r>
              <a:rPr kumimoji="0" lang="fr-FR" altLang="fr-F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fr-FR" altLang="fr-FR" sz="600" dirty="0"/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altLang="fr-FR" sz="2000" dirty="0"/>
              <a:t>2 – Je viens à gauche</a:t>
            </a:r>
            <a:r>
              <a:rPr kumimoji="0" lang="fr-FR" altLang="fr-F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fr-FR" altLang="fr-FR" sz="600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024C4C5B-D261-C192-DAB2-F7469BEA73E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96000" cy="1449659"/>
          </a:xfrm>
          <a:prstGeom prst="rect">
            <a:avLst/>
          </a:prstGeom>
          <a:effectLst>
            <a:reflection endPos="0" dist="50800" dir="5400000" sy="-100000" algn="bl" rotWithShape="0"/>
          </a:effectLst>
          <a:scene3d>
            <a:camera prst="orthographicFront">
              <a:rot lat="0" lon="0" rev="0"/>
            </a:camera>
            <a:lightRig rig="threePt" dir="t"/>
          </a:scene3d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41ABC787-1CB9-C063-7D0B-ABD006EE0476}"/>
              </a:ext>
            </a:extLst>
          </p:cNvPr>
          <p:cNvSpPr txBox="1"/>
          <p:nvPr/>
        </p:nvSpPr>
        <p:spPr>
          <a:xfrm>
            <a:off x="116291" y="124884"/>
            <a:ext cx="33607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FFFF00"/>
                </a:solidFill>
              </a:rPr>
              <a:t>TREGUNC CORNOUAILLE AVIRON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4F0F7A19-FB19-6742-3898-989275038B2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989" y="3465513"/>
            <a:ext cx="5332021" cy="2995918"/>
          </a:xfrm>
          <a:prstGeom prst="rect">
            <a:avLst/>
          </a:prstGeom>
        </p:spPr>
      </p:pic>
      <p:sp>
        <p:nvSpPr>
          <p:cNvPr id="12" name="Explosion : 14 points 11">
            <a:extLst>
              <a:ext uri="{FF2B5EF4-FFF2-40B4-BE49-F238E27FC236}">
                <a16:creationId xmlns:a16="http://schemas.microsoft.com/office/drawing/2014/main" id="{01139C9D-677D-D8F6-E6AF-AAF5AA2CC4BA}"/>
              </a:ext>
            </a:extLst>
          </p:cNvPr>
          <p:cNvSpPr/>
          <p:nvPr/>
        </p:nvSpPr>
        <p:spPr>
          <a:xfrm rot="813404">
            <a:off x="1075375" y="3454161"/>
            <a:ext cx="413275" cy="273133"/>
          </a:xfrm>
          <a:prstGeom prst="irregularSeal2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3BD9B739-041A-3B17-A593-E34C8E3245E6}"/>
              </a:ext>
            </a:extLst>
          </p:cNvPr>
          <p:cNvGrpSpPr/>
          <p:nvPr/>
        </p:nvGrpSpPr>
        <p:grpSpPr>
          <a:xfrm>
            <a:off x="6091223" y="3570620"/>
            <a:ext cx="5901217" cy="3163944"/>
            <a:chOff x="6091223" y="3570620"/>
            <a:chExt cx="5901217" cy="3163944"/>
          </a:xfrm>
        </p:grpSpPr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46A9A6C1-DB6B-D538-5280-D386C6E5440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20615" y="4045060"/>
              <a:ext cx="3171825" cy="2689504"/>
            </a:xfrm>
            <a:prstGeom prst="rect">
              <a:avLst/>
            </a:prstGeom>
          </p:spPr>
        </p:pic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123662B7-8E38-5EA0-342C-2C15718B3089}"/>
                </a:ext>
              </a:extLst>
            </p:cNvPr>
            <p:cNvSpPr txBox="1"/>
            <p:nvPr/>
          </p:nvSpPr>
          <p:spPr>
            <a:xfrm>
              <a:off x="6091223" y="3570620"/>
              <a:ext cx="317182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000" b="1" u="sng" dirty="0"/>
                <a:t>Réponse</a:t>
              </a:r>
              <a:r>
                <a:rPr lang="fr-FR" sz="2000" b="1" dirty="0"/>
                <a:t> : Je viens à gauche</a:t>
              </a:r>
            </a:p>
          </p:txBody>
        </p:sp>
      </p:grpSp>
      <p:sp>
        <p:nvSpPr>
          <p:cNvPr id="10" name="ZoneTexte 9">
            <a:extLst>
              <a:ext uri="{FF2B5EF4-FFF2-40B4-BE49-F238E27FC236}">
                <a16:creationId xmlns:a16="http://schemas.microsoft.com/office/drawing/2014/main" id="{D4BB06FF-CCB8-227D-09F0-287117104068}"/>
              </a:ext>
            </a:extLst>
          </p:cNvPr>
          <p:cNvSpPr txBox="1"/>
          <p:nvPr/>
        </p:nvSpPr>
        <p:spPr>
          <a:xfrm>
            <a:off x="6095999" y="309550"/>
            <a:ext cx="6081266" cy="461665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/>
            <a:r>
              <a:rPr lang="fr-FR" sz="2400" b="1" dirty="0"/>
              <a:t>QUIZZ : Balisage côtier </a:t>
            </a: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name="HTMLCheckbox1" r:id="rId1" imgW="257040" imgH="304920"/>
        </mc:Choice>
        <mc:Fallback>
          <p:control name="HTMLCheckbox1" r:id="rId1" imgW="257040" imgH="304920">
            <p:pic>
              <p:nvPicPr>
                <p:cNvPr id="5" name="HTMLCheckbox1">
                  <a:extLst>
                    <a:ext uri="{FF2B5EF4-FFF2-40B4-BE49-F238E27FC236}">
                      <a16:creationId xmlns:a16="http://schemas.microsoft.com/office/drawing/2014/main" id="{5204F27A-0902-6582-F849-2D3DA6BE08B9}"/>
                    </a:ext>
                  </a:extLst>
                </p:cNvPr>
                <p:cNvPicPr preferRelativeResize="0">
                  <a:picLocks noChangeArrowheads="1" noChangeShapeType="1"/>
                </p:cNvPicPr>
                <p:nvPr/>
              </p:nvPicPr>
              <p:blipFill>
                <a:blip r:embed="rId8"/>
                <a:srcRect/>
                <a:stretch>
                  <a:fillRect/>
                </a:stretch>
              </p:blipFill>
              <p:spPr bwMode="auto">
                <a:xfrm flipV="1">
                  <a:off x="1992351" y="1645549"/>
                  <a:ext cx="776961" cy="45719"/>
                </a:xfrm>
                <a:prstGeom prst="rect">
                  <a:avLst/>
                </a:prstGeom>
                <a:noFill/>
                <a:ln w="9525"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HTMLCheckbox2" r:id="rId2" imgW="257040" imgH="304920"/>
        </mc:Choice>
        <mc:Fallback>
          <p:control name="HTMLCheckbox2" r:id="rId2" imgW="257040" imgH="304920">
            <p:pic>
              <p:nvPicPr>
                <p:cNvPr id="6" name="HTMLCheckbox2">
                  <a:extLst>
                    <a:ext uri="{FF2B5EF4-FFF2-40B4-BE49-F238E27FC236}">
                      <a16:creationId xmlns:a16="http://schemas.microsoft.com/office/drawing/2014/main" id="{9C26111A-ABFF-67EE-23A1-D9A745596042}"/>
                    </a:ext>
                  </a:extLst>
                </p:cNvPr>
                <p:cNvPicPr preferRelativeResize="0">
                  <a:picLocks noChangeArrowheads="1" noChangeShapeType="1"/>
                </p:cNvPicPr>
                <p:nvPr/>
              </p:nvPicPr>
              <p:blipFill>
                <a:blip r:embed="rId8"/>
                <a:srcRect/>
                <a:stretch>
                  <a:fillRect/>
                </a:stretch>
              </p:blipFill>
              <p:spPr bwMode="auto">
                <a:xfrm flipV="1">
                  <a:off x="1992351" y="1645549"/>
                  <a:ext cx="776961" cy="45719"/>
                </a:xfrm>
                <a:prstGeom prst="rect">
                  <a:avLst/>
                </a:prstGeom>
                <a:noFill/>
                <a:ln w="9525"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648011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82B9BB8-0752-FEF4-6811-B17A23A86795}"/>
              </a:ext>
            </a:extLst>
          </p:cNvPr>
          <p:cNvSpPr/>
          <p:nvPr/>
        </p:nvSpPr>
        <p:spPr>
          <a:xfrm>
            <a:off x="6096000" y="3465512"/>
            <a:ext cx="6096000" cy="339248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A845AC26-FCEC-FC31-758E-71BB7854BB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019" y="2997343"/>
            <a:ext cx="3027219" cy="3027219"/>
          </a:xfrm>
          <a:prstGeom prst="rect">
            <a:avLst/>
          </a:prstGeom>
        </p:spPr>
      </p:pic>
      <p:sp>
        <p:nvSpPr>
          <p:cNvPr id="10" name="Rectangle 1">
            <a:extLst>
              <a:ext uri="{FF2B5EF4-FFF2-40B4-BE49-F238E27FC236}">
                <a16:creationId xmlns:a16="http://schemas.microsoft.com/office/drawing/2014/main" id="{284ADCFC-8EDB-57AE-F51D-23B2CF21BC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1610" y="2202133"/>
            <a:ext cx="538975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2000" b="1" i="0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Question</a:t>
            </a:r>
            <a:r>
              <a:rPr kumimoji="0" lang="fr-FR" altLang="fr-F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: </a:t>
            </a:r>
            <a:r>
              <a:rPr kumimoji="0" lang="fr-FR" altLang="fr-FR" sz="20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Qu’indique cette bouée?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A9047797-F604-D9A1-F463-C7088427666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96000" cy="1449659"/>
          </a:xfrm>
          <a:prstGeom prst="rect">
            <a:avLst/>
          </a:prstGeom>
          <a:effectLst>
            <a:reflection endPos="0" dist="50800" dir="5400000" sy="-100000" algn="bl" rotWithShape="0"/>
          </a:effectLst>
          <a:scene3d>
            <a:camera prst="orthographicFront">
              <a:rot lat="0" lon="0" rev="0"/>
            </a:camera>
            <a:lightRig rig="threePt" dir="t"/>
          </a:scene3d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B27AEFED-823D-0037-AF10-3FDFA4FDA044}"/>
              </a:ext>
            </a:extLst>
          </p:cNvPr>
          <p:cNvSpPr txBox="1"/>
          <p:nvPr/>
        </p:nvSpPr>
        <p:spPr>
          <a:xfrm>
            <a:off x="116291" y="124884"/>
            <a:ext cx="33607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FFFF00"/>
                </a:solidFill>
              </a:rPr>
              <a:t>TREGUNC CORNOUAILLE AVIRON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BFF6E2A-B825-7BA4-26B9-015185A0A9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96361" y="1434189"/>
            <a:ext cx="5490697" cy="203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altLang="fr-FR" sz="2000" b="1" u="sng" dirty="0"/>
              <a:t>Réponses </a:t>
            </a:r>
            <a:r>
              <a:rPr lang="fr-FR" altLang="fr-FR" sz="2000" dirty="0"/>
              <a:t>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fr-FR" altLang="fr-FR" sz="800" dirty="0"/>
          </a:p>
          <a:p>
            <a:pPr marR="0" lvl="0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altLang="fr-FR" sz="2000" dirty="0"/>
              <a:t>1 - le côté tribord d'un chenal de plage.</a:t>
            </a:r>
          </a:p>
          <a:p>
            <a:pPr marR="0" lvl="0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fr-FR" altLang="fr-FR" sz="600" dirty="0"/>
          </a:p>
          <a:p>
            <a:pPr marR="0" lvl="0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altLang="fr-FR" sz="2000" dirty="0"/>
              <a:t>2 - des eaux saines. </a:t>
            </a:r>
          </a:p>
          <a:p>
            <a:pPr marR="0" lvl="0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fr-FR" altLang="fr-FR" sz="600" dirty="0"/>
          </a:p>
          <a:p>
            <a:pPr marR="0" lvl="0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altLang="fr-FR" sz="2000" dirty="0"/>
              <a:t>3 - un danger isolé.</a:t>
            </a:r>
          </a:p>
          <a:p>
            <a:pPr marR="0" lvl="0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fr-FR" altLang="fr-FR" sz="600" dirty="0"/>
          </a:p>
          <a:p>
            <a:pPr marR="0" lvl="0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4 - </a:t>
            </a:r>
            <a:r>
              <a:rPr lang="fr-FR" altLang="fr-FR" sz="2000" dirty="0"/>
              <a:t>un danger nouveau. </a:t>
            </a:r>
            <a:endParaRPr kumimoji="0" lang="fr-FR" altLang="fr-FR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F2D651B0-FE9B-8670-A115-AA48E8A914DA}"/>
              </a:ext>
            </a:extLst>
          </p:cNvPr>
          <p:cNvSpPr txBox="1"/>
          <p:nvPr/>
        </p:nvSpPr>
        <p:spPr>
          <a:xfrm>
            <a:off x="6196361" y="4696896"/>
            <a:ext cx="56195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u="sng" dirty="0"/>
              <a:t>Réponse</a:t>
            </a:r>
            <a:r>
              <a:rPr lang="fr-FR" sz="2000" b="1" dirty="0"/>
              <a:t> : le coté tribord d’un chenal de plage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B9AA5E2D-6FCD-A6CB-3C8A-E76841CBA409}"/>
              </a:ext>
            </a:extLst>
          </p:cNvPr>
          <p:cNvSpPr txBox="1"/>
          <p:nvPr/>
        </p:nvSpPr>
        <p:spPr>
          <a:xfrm>
            <a:off x="6095999" y="309550"/>
            <a:ext cx="6081266" cy="461665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/>
            <a:r>
              <a:rPr lang="fr-FR" sz="2400" b="1" dirty="0"/>
              <a:t>QUIZZ : Balisage côtier </a:t>
            </a:r>
          </a:p>
        </p:txBody>
      </p:sp>
    </p:spTree>
    <p:extLst>
      <p:ext uri="{BB962C8B-B14F-4D97-AF65-F5344CB8AC3E}">
        <p14:creationId xmlns:p14="http://schemas.microsoft.com/office/powerpoint/2010/main" val="3409145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D0E34353-EEC7-494E-74A9-0577D936B1EF}"/>
              </a:ext>
            </a:extLst>
          </p:cNvPr>
          <p:cNvSpPr txBox="1"/>
          <p:nvPr/>
        </p:nvSpPr>
        <p:spPr>
          <a:xfrm>
            <a:off x="6095999" y="309550"/>
            <a:ext cx="6081266" cy="461665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/>
            <a:r>
              <a:rPr lang="fr-FR" sz="2400" b="1" dirty="0"/>
              <a:t>QUIZZ : Balisage côtier 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4990D9BD-2232-5B5B-2F74-9EF372440DA3}"/>
              </a:ext>
            </a:extLst>
          </p:cNvPr>
          <p:cNvGrpSpPr/>
          <p:nvPr/>
        </p:nvGrpSpPr>
        <p:grpSpPr>
          <a:xfrm>
            <a:off x="390292" y="1620154"/>
            <a:ext cx="5705707" cy="4916693"/>
            <a:chOff x="390292" y="1620154"/>
            <a:chExt cx="5705707" cy="4916693"/>
          </a:xfrm>
        </p:grpSpPr>
        <p:sp>
          <p:nvSpPr>
            <p:cNvPr id="3" name="ZoneTexte 2">
              <a:extLst>
                <a:ext uri="{FF2B5EF4-FFF2-40B4-BE49-F238E27FC236}">
                  <a16:creationId xmlns:a16="http://schemas.microsoft.com/office/drawing/2014/main" id="{7619F243-BD7E-A07E-C142-938560E0B728}"/>
                </a:ext>
              </a:extLst>
            </p:cNvPr>
            <p:cNvSpPr txBox="1"/>
            <p:nvPr/>
          </p:nvSpPr>
          <p:spPr>
            <a:xfrm>
              <a:off x="390292" y="1620154"/>
              <a:ext cx="5705707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sz="2000" b="1" u="sng" dirty="0"/>
                <a:t>Question</a:t>
              </a:r>
              <a:r>
                <a:rPr lang="fr-FR" dirty="0"/>
                <a:t> : </a:t>
              </a:r>
              <a:r>
                <a:rPr lang="fr-FR" sz="2000" i="1" dirty="0"/>
                <a:t>Vous naviguez sur une route orientée Ouest, vous apercevez cette balise devant vous. Vous la laissez :</a:t>
              </a:r>
            </a:p>
          </p:txBody>
        </p:sp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6AC71486-0D33-94C4-6CD0-DDCAD7139A0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8320" y="2827053"/>
              <a:ext cx="3269649" cy="3709794"/>
            </a:xfrm>
            <a:prstGeom prst="rect">
              <a:avLst/>
            </a:prstGeom>
          </p:spPr>
        </p:pic>
      </p:grpSp>
      <p:sp>
        <p:nvSpPr>
          <p:cNvPr id="8" name="ZoneTexte 7">
            <a:extLst>
              <a:ext uri="{FF2B5EF4-FFF2-40B4-BE49-F238E27FC236}">
                <a16:creationId xmlns:a16="http://schemas.microsoft.com/office/drawing/2014/main" id="{F248AFDC-0A7E-E76F-A448-3146EA5BF3B5}"/>
              </a:ext>
            </a:extLst>
          </p:cNvPr>
          <p:cNvSpPr txBox="1"/>
          <p:nvPr/>
        </p:nvSpPr>
        <p:spPr>
          <a:xfrm>
            <a:off x="6653040" y="1312378"/>
            <a:ext cx="4459868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u="sng" dirty="0"/>
              <a:t>Réponses</a:t>
            </a:r>
            <a:r>
              <a:rPr lang="fr-FR" sz="2000" dirty="0"/>
              <a:t> :</a:t>
            </a:r>
          </a:p>
          <a:p>
            <a:endParaRPr lang="fr-FR" sz="800" dirty="0"/>
          </a:p>
          <a:p>
            <a:r>
              <a:rPr lang="fr-FR" sz="2000" dirty="0"/>
              <a:t>1 - Sur tribord</a:t>
            </a:r>
          </a:p>
          <a:p>
            <a:endParaRPr lang="fr-FR" sz="800" dirty="0"/>
          </a:p>
          <a:p>
            <a:r>
              <a:rPr lang="fr-FR" sz="2000" dirty="0"/>
              <a:t>2 - Sur bâbord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D73A470-FDDD-EBBE-453E-0F163BCD9D29}"/>
              </a:ext>
            </a:extLst>
          </p:cNvPr>
          <p:cNvSpPr/>
          <p:nvPr/>
        </p:nvSpPr>
        <p:spPr>
          <a:xfrm>
            <a:off x="6110734" y="2943922"/>
            <a:ext cx="6081266" cy="391407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C9F0C0C2-474E-C485-E92F-5C75FE27F65D}"/>
              </a:ext>
            </a:extLst>
          </p:cNvPr>
          <p:cNvGrpSpPr/>
          <p:nvPr/>
        </p:nvGrpSpPr>
        <p:grpSpPr>
          <a:xfrm>
            <a:off x="6095999" y="2943922"/>
            <a:ext cx="5991922" cy="3592925"/>
            <a:chOff x="6198300" y="3035762"/>
            <a:chExt cx="5889621" cy="3501085"/>
          </a:xfrm>
        </p:grpSpPr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6A24E401-C91B-86A7-1C07-78AF88FF564B}"/>
                </a:ext>
              </a:extLst>
            </p:cNvPr>
            <p:cNvSpPr txBox="1"/>
            <p:nvPr/>
          </p:nvSpPr>
          <p:spPr>
            <a:xfrm>
              <a:off x="6198300" y="3035762"/>
              <a:ext cx="5889621" cy="12296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000" b="1" u="sng" dirty="0"/>
                <a:t>Réponse</a:t>
              </a:r>
              <a:r>
                <a:rPr lang="fr-FR" sz="2000" dirty="0"/>
                <a:t>: </a:t>
              </a:r>
              <a:r>
                <a:rPr lang="fr-FR" sz="2000" b="1" dirty="0"/>
                <a:t>Sur tribord</a:t>
              </a:r>
            </a:p>
            <a:p>
              <a:endParaRPr lang="fr-FR" sz="800" b="1" dirty="0"/>
            </a:p>
            <a:p>
              <a:r>
                <a:rPr lang="fr-FR" sz="1600" dirty="0"/>
                <a:t>Il s'agit d'une bouée cardinale Sud, le danger se trouve donc au Nord de celle-ci. Avec une route au 270° (cap Ouest) on passera au Sud de la bouée en la laissant sur tribord.</a:t>
              </a:r>
            </a:p>
          </p:txBody>
        </p:sp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775B3166-21E0-7A76-D6B6-D8FF99434E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71011" y="4281807"/>
              <a:ext cx="4041897" cy="2255040"/>
            </a:xfrm>
            <a:prstGeom prst="rect">
              <a:avLst/>
            </a:prstGeom>
          </p:spPr>
        </p:pic>
      </p:grpSp>
      <p:pic>
        <p:nvPicPr>
          <p:cNvPr id="15" name="Image 14">
            <a:extLst>
              <a:ext uri="{FF2B5EF4-FFF2-40B4-BE49-F238E27FC236}">
                <a16:creationId xmlns:a16="http://schemas.microsoft.com/office/drawing/2014/main" id="{31FCA076-0989-912D-A9CA-B073144FF74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96000" cy="1449659"/>
          </a:xfrm>
          <a:prstGeom prst="rect">
            <a:avLst/>
          </a:prstGeom>
          <a:effectLst>
            <a:reflection endPos="0" dist="50800" dir="5400000" sy="-100000" algn="bl" rotWithShape="0"/>
          </a:effectLst>
          <a:scene3d>
            <a:camera prst="orthographicFront">
              <a:rot lat="0" lon="0" rev="0"/>
            </a:camera>
            <a:lightRig rig="threePt" dir="t"/>
          </a:scene3d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A3591DFD-9405-7134-B506-14D1985AE5CA}"/>
              </a:ext>
            </a:extLst>
          </p:cNvPr>
          <p:cNvSpPr txBox="1"/>
          <p:nvPr/>
        </p:nvSpPr>
        <p:spPr>
          <a:xfrm>
            <a:off x="116291" y="124884"/>
            <a:ext cx="33607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FFFF00"/>
                </a:solidFill>
              </a:rPr>
              <a:t>TREGUNC CORNOUAILLE AVIRON</a:t>
            </a:r>
          </a:p>
        </p:txBody>
      </p:sp>
    </p:spTree>
    <p:extLst>
      <p:ext uri="{BB962C8B-B14F-4D97-AF65-F5344CB8AC3E}">
        <p14:creationId xmlns:p14="http://schemas.microsoft.com/office/powerpoint/2010/main" val="2031361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FAF9AAB-17B3-F2C1-BC39-73AA4F2DE516}"/>
              </a:ext>
            </a:extLst>
          </p:cNvPr>
          <p:cNvSpPr/>
          <p:nvPr/>
        </p:nvSpPr>
        <p:spPr>
          <a:xfrm>
            <a:off x="6096000" y="3465512"/>
            <a:ext cx="6096000" cy="339248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8636B64C-E547-DFC6-9B8E-0C55C43CFF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433" y="3359833"/>
            <a:ext cx="3859033" cy="3215861"/>
          </a:xfrm>
          <a:prstGeom prst="rect">
            <a:avLst/>
          </a:prstGeom>
        </p:spPr>
      </p:pic>
      <p:sp>
        <p:nvSpPr>
          <p:cNvPr id="4" name="Rectangle 1">
            <a:extLst>
              <a:ext uri="{FF2B5EF4-FFF2-40B4-BE49-F238E27FC236}">
                <a16:creationId xmlns:a16="http://schemas.microsoft.com/office/drawing/2014/main" id="{986604D5-8456-25A3-9B26-AF501A16F9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4021" y="2276047"/>
            <a:ext cx="578197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2000" b="1" i="0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Question</a:t>
            </a:r>
            <a:r>
              <a:rPr kumimoji="0" lang="fr-FR" altLang="fr-F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: </a:t>
            </a:r>
            <a:r>
              <a:rPr kumimoji="0" lang="fr-FR" altLang="fr-FR" sz="20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Dans quel sens va ce navire ? 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87989F8A-539C-101B-E748-3659E7387E1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96000" cy="1449659"/>
          </a:xfrm>
          <a:prstGeom prst="rect">
            <a:avLst/>
          </a:prstGeom>
          <a:effectLst>
            <a:reflection endPos="0" dist="50800" dir="5400000" sy="-100000" algn="bl" rotWithShape="0"/>
          </a:effectLst>
          <a:scene3d>
            <a:camera prst="orthographicFront">
              <a:rot lat="0" lon="0" rev="0"/>
            </a:camera>
            <a:lightRig rig="threePt" dir="t"/>
          </a:scene3d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1ED3917A-2ED6-FFF1-F98A-2F1FA78D5C6B}"/>
              </a:ext>
            </a:extLst>
          </p:cNvPr>
          <p:cNvSpPr txBox="1"/>
          <p:nvPr/>
        </p:nvSpPr>
        <p:spPr>
          <a:xfrm>
            <a:off x="116291" y="124884"/>
            <a:ext cx="33607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FFFF00"/>
                </a:solidFill>
              </a:rPr>
              <a:t>TREGUNC CORNOUAILLE AVIRON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CF08CDB-5AA0-6428-599B-D4F6250E50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1768997"/>
            <a:ext cx="5896440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2000" b="1" i="0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Réponses</a:t>
            </a:r>
            <a:r>
              <a:rPr kumimoji="0" lang="fr-FR" altLang="fr-F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: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fr-FR" altLang="fr-F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1 </a:t>
            </a:r>
            <a:r>
              <a:rPr lang="fr-FR" altLang="fr-FR" sz="2000" dirty="0"/>
              <a:t>– Vers le port</a:t>
            </a:r>
            <a:r>
              <a:rPr kumimoji="0" lang="fr-FR" altLang="fr-F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fr-FR" altLang="fr-FR" sz="600" dirty="0"/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altLang="fr-FR" sz="2000" dirty="0"/>
              <a:t>2 – Vers le large.</a:t>
            </a:r>
            <a:endParaRPr kumimoji="0" lang="fr-FR" altLang="fr-FR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fr-FR" altLang="fr-FR" sz="600" dirty="0"/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3556666D-06C9-74F6-297A-ED049F4EB48A}"/>
              </a:ext>
            </a:extLst>
          </p:cNvPr>
          <p:cNvGrpSpPr/>
          <p:nvPr/>
        </p:nvGrpSpPr>
        <p:grpSpPr>
          <a:xfrm>
            <a:off x="6096000" y="3547799"/>
            <a:ext cx="4442857" cy="3193302"/>
            <a:chOff x="6096000" y="3547799"/>
            <a:chExt cx="4442857" cy="3193302"/>
          </a:xfrm>
        </p:grpSpPr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19D025B9-62EB-AA8F-A2E1-F02F4E3191A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28758" y="4090219"/>
              <a:ext cx="2610099" cy="2650882"/>
            </a:xfrm>
            <a:prstGeom prst="rect">
              <a:avLst/>
            </a:prstGeom>
          </p:spPr>
        </p:pic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E6350ACE-2343-D3AE-0A10-B25DA003BE8A}"/>
                </a:ext>
              </a:extLst>
            </p:cNvPr>
            <p:cNvSpPr txBox="1"/>
            <p:nvPr/>
          </p:nvSpPr>
          <p:spPr>
            <a:xfrm>
              <a:off x="6096000" y="3547799"/>
              <a:ext cx="276695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000" b="1" u="sng" dirty="0"/>
                <a:t>Réponse</a:t>
              </a:r>
              <a:r>
                <a:rPr lang="fr-FR" sz="2000" b="1" dirty="0"/>
                <a:t> : Vers le port</a:t>
              </a:r>
            </a:p>
          </p:txBody>
        </p:sp>
      </p:grpSp>
      <p:sp>
        <p:nvSpPr>
          <p:cNvPr id="6" name="ZoneTexte 5">
            <a:extLst>
              <a:ext uri="{FF2B5EF4-FFF2-40B4-BE49-F238E27FC236}">
                <a16:creationId xmlns:a16="http://schemas.microsoft.com/office/drawing/2014/main" id="{96C224BE-C41D-047E-39D3-FF48545C8B09}"/>
              </a:ext>
            </a:extLst>
          </p:cNvPr>
          <p:cNvSpPr txBox="1"/>
          <p:nvPr/>
        </p:nvSpPr>
        <p:spPr>
          <a:xfrm>
            <a:off x="6095999" y="309550"/>
            <a:ext cx="6081266" cy="461665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/>
            <a:r>
              <a:rPr lang="fr-FR" sz="2400" b="1" dirty="0"/>
              <a:t>QUIZZ : Balisage côtier </a:t>
            </a:r>
          </a:p>
        </p:txBody>
      </p:sp>
    </p:spTree>
    <p:extLst>
      <p:ext uri="{BB962C8B-B14F-4D97-AF65-F5344CB8AC3E}">
        <p14:creationId xmlns:p14="http://schemas.microsoft.com/office/powerpoint/2010/main" val="3416938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5960807-C417-2C2B-8330-3FC27F4A60A6}"/>
              </a:ext>
            </a:extLst>
          </p:cNvPr>
          <p:cNvSpPr/>
          <p:nvPr/>
        </p:nvSpPr>
        <p:spPr>
          <a:xfrm>
            <a:off x="6096000" y="3465512"/>
            <a:ext cx="6096000" cy="339248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4FBA7797-7306-C586-6A66-E77058EA3D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089" y="3262472"/>
            <a:ext cx="2593768" cy="3116124"/>
          </a:xfrm>
          <a:prstGeom prst="rect">
            <a:avLst/>
          </a:prstGeom>
        </p:spPr>
      </p:pic>
      <p:sp>
        <p:nvSpPr>
          <p:cNvPr id="4" name="Rectangle 1">
            <a:extLst>
              <a:ext uri="{FF2B5EF4-FFF2-40B4-BE49-F238E27FC236}">
                <a16:creationId xmlns:a16="http://schemas.microsoft.com/office/drawing/2014/main" id="{324636E0-527A-D8FC-E1F7-695CFEF49A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6292" y="2251144"/>
            <a:ext cx="5666992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2000" b="1" i="0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Question</a:t>
            </a:r>
            <a:r>
              <a:rPr kumimoji="0" lang="fr-FR" altLang="fr-F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: </a:t>
            </a:r>
            <a:r>
              <a:rPr lang="fr-FR" altLang="fr-FR" sz="2000" i="1" dirty="0"/>
              <a:t>Je fais </a:t>
            </a:r>
            <a:r>
              <a:rPr kumimoji="0" lang="fr-FR" altLang="fr-FR" sz="20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cap au 195. Que dois-je faire en voyant cette  balise</a:t>
            </a:r>
            <a:r>
              <a:rPr lang="fr-FR" altLang="fr-FR" sz="2000" i="1" dirty="0"/>
              <a:t> ?</a:t>
            </a:r>
            <a:endParaRPr kumimoji="0" lang="fr-FR" altLang="fr-FR" sz="20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D368A1A9-CD9C-7665-93BF-42F9961F629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96000" cy="1449659"/>
          </a:xfrm>
          <a:prstGeom prst="rect">
            <a:avLst/>
          </a:prstGeom>
          <a:effectLst>
            <a:reflection endPos="0" dist="50800" dir="5400000" sy="-100000" algn="bl" rotWithShape="0"/>
          </a:effectLst>
          <a:scene3d>
            <a:camera prst="orthographicFront">
              <a:rot lat="0" lon="0" rev="0"/>
            </a:camera>
            <a:lightRig rig="threePt" dir="t"/>
          </a:scene3d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4249D2B0-5BC3-E249-D7FF-E900C1E4C930}"/>
              </a:ext>
            </a:extLst>
          </p:cNvPr>
          <p:cNvSpPr txBox="1"/>
          <p:nvPr/>
        </p:nvSpPr>
        <p:spPr>
          <a:xfrm>
            <a:off x="116291" y="124884"/>
            <a:ext cx="33607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FFFF00"/>
                </a:solidFill>
              </a:rPr>
              <a:t>TREGUNC CORNOUAILLE AVIRON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479963F-2AD0-822E-4048-3BF68BDF80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1768998"/>
            <a:ext cx="5896440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2000" b="1" i="0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Réponses</a:t>
            </a:r>
            <a:r>
              <a:rPr kumimoji="0" lang="fr-FR" altLang="fr-F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: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fr-FR" altLang="fr-F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1 </a:t>
            </a:r>
            <a:r>
              <a:rPr lang="fr-FR" altLang="fr-FR" sz="2000" dirty="0"/>
              <a:t>– Je laisse sur mon tribord</a:t>
            </a:r>
            <a:r>
              <a:rPr kumimoji="0" lang="fr-FR" altLang="fr-FR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fr-FR" altLang="fr-FR" sz="600" dirty="0"/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altLang="fr-FR" sz="2000" dirty="0"/>
              <a:t>2 – Je laisse sur mon bâbord.</a:t>
            </a:r>
            <a:endParaRPr kumimoji="0" lang="fr-FR" altLang="fr-FR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fr-FR" altLang="fr-FR" sz="600" dirty="0"/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F97F56B9-3B2E-65D8-DD4C-32F9997A92E4}"/>
              </a:ext>
            </a:extLst>
          </p:cNvPr>
          <p:cNvGrpSpPr/>
          <p:nvPr/>
        </p:nvGrpSpPr>
        <p:grpSpPr>
          <a:xfrm>
            <a:off x="6096000" y="3539978"/>
            <a:ext cx="5724066" cy="3275072"/>
            <a:chOff x="6096000" y="3539978"/>
            <a:chExt cx="5724066" cy="3275072"/>
          </a:xfrm>
        </p:grpSpPr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F89BE3D5-C2CB-C6A4-A60D-8A13700AAD9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86958" y="4090219"/>
              <a:ext cx="3633108" cy="2724831"/>
            </a:xfrm>
            <a:prstGeom prst="rect">
              <a:avLst/>
            </a:prstGeom>
          </p:spPr>
        </p:pic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55FA4D53-531A-AC6E-41E4-A2F07BE77AA2}"/>
                </a:ext>
              </a:extLst>
            </p:cNvPr>
            <p:cNvSpPr txBox="1"/>
            <p:nvPr/>
          </p:nvSpPr>
          <p:spPr>
            <a:xfrm>
              <a:off x="6096000" y="3539978"/>
              <a:ext cx="407832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000" b="1" u="sng" dirty="0"/>
                <a:t>Réponse</a:t>
              </a:r>
              <a:r>
                <a:rPr lang="fr-FR" sz="2000" dirty="0"/>
                <a:t> : Je laisse sur mon tribord</a:t>
              </a:r>
            </a:p>
          </p:txBody>
        </p:sp>
      </p:grpSp>
      <p:sp>
        <p:nvSpPr>
          <p:cNvPr id="6" name="ZoneTexte 5">
            <a:extLst>
              <a:ext uri="{FF2B5EF4-FFF2-40B4-BE49-F238E27FC236}">
                <a16:creationId xmlns:a16="http://schemas.microsoft.com/office/drawing/2014/main" id="{86B7AA3F-FCD4-E1E8-BEBD-645C9DC22097}"/>
              </a:ext>
            </a:extLst>
          </p:cNvPr>
          <p:cNvSpPr txBox="1"/>
          <p:nvPr/>
        </p:nvSpPr>
        <p:spPr>
          <a:xfrm>
            <a:off x="6095999" y="309550"/>
            <a:ext cx="6081266" cy="461665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/>
            <a:r>
              <a:rPr lang="fr-FR" sz="2400" b="1" dirty="0"/>
              <a:t>QUIZZ : Balisage côtier </a:t>
            </a:r>
          </a:p>
        </p:txBody>
      </p:sp>
    </p:spTree>
    <p:extLst>
      <p:ext uri="{BB962C8B-B14F-4D97-AF65-F5344CB8AC3E}">
        <p14:creationId xmlns:p14="http://schemas.microsoft.com/office/powerpoint/2010/main" val="3911691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25C2833-27D8-3951-B10A-91C60FD9415E}"/>
              </a:ext>
            </a:extLst>
          </p:cNvPr>
          <p:cNvSpPr/>
          <p:nvPr/>
        </p:nvSpPr>
        <p:spPr>
          <a:xfrm>
            <a:off x="6096000" y="3465512"/>
            <a:ext cx="6096000" cy="339248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7579E62E-9307-0AFA-20CF-1DBC7C5E77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297" y="2647110"/>
            <a:ext cx="3168609" cy="380233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7864412-7716-EEF8-65E1-8CA511C4D6D1}"/>
              </a:ext>
            </a:extLst>
          </p:cNvPr>
          <p:cNvSpPr>
            <a:spLocks noChangeArrowheads="1"/>
          </p:cNvSpPr>
          <p:nvPr/>
        </p:nvSpPr>
        <p:spPr bwMode="auto">
          <a:xfrm rot="10800000" flipV="1">
            <a:off x="267472" y="1939223"/>
            <a:ext cx="5561055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2000" b="1" i="0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Question</a:t>
            </a:r>
            <a:r>
              <a:rPr kumimoji="0" lang="fr-FR" altLang="fr-F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: </a:t>
            </a:r>
            <a:r>
              <a:rPr kumimoji="0" lang="fr-FR" altLang="fr-FR" sz="20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Cap au 345. Quelle direction dois-je prendre?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5D76F06F-DB06-362B-0116-25478E1D67F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96000" cy="1449659"/>
          </a:xfrm>
          <a:prstGeom prst="rect">
            <a:avLst/>
          </a:prstGeom>
          <a:effectLst>
            <a:reflection endPos="0" dist="50800" dir="5400000" sy="-100000" algn="bl" rotWithShape="0"/>
          </a:effectLst>
          <a:scene3d>
            <a:camera prst="orthographicFront">
              <a:rot lat="0" lon="0" rev="0"/>
            </a:camera>
            <a:lightRig rig="threePt" dir="t"/>
          </a:scene3d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E42C400D-3D78-4EEB-7184-726859B7657B}"/>
              </a:ext>
            </a:extLst>
          </p:cNvPr>
          <p:cNvSpPr txBox="1"/>
          <p:nvPr/>
        </p:nvSpPr>
        <p:spPr>
          <a:xfrm>
            <a:off x="116291" y="124884"/>
            <a:ext cx="33607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FFFF00"/>
                </a:solidFill>
              </a:rPr>
              <a:t>TREGUNC CORNOUAILLE AVIRON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5BA66C0-26A8-1AC9-1DA5-3A7D392091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26100" y="1752104"/>
            <a:ext cx="5490697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altLang="fr-FR" sz="2000" b="1" u="sng" dirty="0"/>
              <a:t>Réponses </a:t>
            </a:r>
            <a:r>
              <a:rPr lang="fr-FR" altLang="fr-FR" sz="2000" dirty="0"/>
              <a:t>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fr-FR" altLang="fr-FR" sz="800" dirty="0"/>
          </a:p>
          <a:p>
            <a:pPr marR="0" lvl="0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altLang="fr-FR" sz="2000" dirty="0"/>
              <a:t>1 - je laisse sur mon tribord.</a:t>
            </a:r>
          </a:p>
          <a:p>
            <a:pPr marR="0" lvl="0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fr-FR" altLang="fr-FR" sz="600" dirty="0"/>
          </a:p>
          <a:p>
            <a:pPr marR="0" lvl="0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altLang="fr-FR" sz="2000" dirty="0"/>
              <a:t>2 - je laisse sur mon bâbord. </a:t>
            </a:r>
          </a:p>
          <a:p>
            <a:pPr marR="0" lvl="0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fr-FR" altLang="fr-FR" sz="600" dirty="0"/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8EB51E84-954B-6EFB-66F8-8BED0860ED6E}"/>
              </a:ext>
            </a:extLst>
          </p:cNvPr>
          <p:cNvGrpSpPr/>
          <p:nvPr/>
        </p:nvGrpSpPr>
        <p:grpSpPr>
          <a:xfrm>
            <a:off x="6226100" y="3537207"/>
            <a:ext cx="4612113" cy="3196650"/>
            <a:chOff x="6226100" y="3537207"/>
            <a:chExt cx="4612113" cy="3196650"/>
          </a:xfrm>
        </p:grpSpPr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38FF59E6-209C-B11E-80FB-0D0169E581E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83614" y="4009012"/>
              <a:ext cx="2854599" cy="2724845"/>
            </a:xfrm>
            <a:prstGeom prst="rect">
              <a:avLst/>
            </a:prstGeom>
          </p:spPr>
        </p:pic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3692DCF4-B9D5-57DB-CF58-908466D2F588}"/>
                </a:ext>
              </a:extLst>
            </p:cNvPr>
            <p:cNvSpPr txBox="1"/>
            <p:nvPr/>
          </p:nvSpPr>
          <p:spPr>
            <a:xfrm>
              <a:off x="6226100" y="3537207"/>
              <a:ext cx="406980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000" b="1" u="sng" dirty="0"/>
                <a:t>Réponse</a:t>
              </a:r>
              <a:r>
                <a:rPr lang="fr-FR" sz="2000" b="1" dirty="0"/>
                <a:t> : Je laisse sur mon bâbord</a:t>
              </a:r>
            </a:p>
          </p:txBody>
        </p:sp>
      </p:grpSp>
      <p:sp>
        <p:nvSpPr>
          <p:cNvPr id="11" name="ZoneTexte 10">
            <a:extLst>
              <a:ext uri="{FF2B5EF4-FFF2-40B4-BE49-F238E27FC236}">
                <a16:creationId xmlns:a16="http://schemas.microsoft.com/office/drawing/2014/main" id="{9ED2EF67-D335-34DB-4BBB-FC451637D5FC}"/>
              </a:ext>
            </a:extLst>
          </p:cNvPr>
          <p:cNvSpPr txBox="1"/>
          <p:nvPr/>
        </p:nvSpPr>
        <p:spPr>
          <a:xfrm>
            <a:off x="6095999" y="309550"/>
            <a:ext cx="6081266" cy="461665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/>
            <a:r>
              <a:rPr lang="fr-FR" sz="2400" b="1" dirty="0"/>
              <a:t>QUIZZ : Balisage côtier </a:t>
            </a: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name="HTMLCheckbox1" r:id="rId1" imgW="257040" imgH="304920"/>
        </mc:Choice>
        <mc:Fallback>
          <p:control name="HTMLCheckbox1" r:id="rId1" imgW="257040" imgH="304920">
            <p:pic>
              <p:nvPicPr>
                <p:cNvPr id="5" name="HTMLCheckbox1">
                  <a:extLst>
                    <a:ext uri="{FF2B5EF4-FFF2-40B4-BE49-F238E27FC236}">
                      <a16:creationId xmlns:a16="http://schemas.microsoft.com/office/drawing/2014/main" id="{49E13CC9-9169-DEA6-12F7-D23AE12961BD}"/>
                    </a:ext>
                  </a:extLst>
                </p:cNvPr>
                <p:cNvPicPr preferRelativeResize="0">
                  <a:picLocks noChangeArrowheads="1" noChangeShapeType="1"/>
                </p:cNvPicPr>
                <p:nvPr/>
              </p:nvPicPr>
              <p:blipFill>
                <a:blip r:embed="rId8"/>
                <a:srcRect/>
                <a:stretch>
                  <a:fillRect/>
                </a:stretch>
              </p:blipFill>
              <p:spPr bwMode="auto">
                <a:xfrm>
                  <a:off x="152400" y="152400"/>
                  <a:ext cx="1371600" cy="304800"/>
                </a:xfrm>
                <a:prstGeom prst="rect">
                  <a:avLst/>
                </a:prstGeom>
                <a:noFill/>
                <a:ln w="9525"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HTMLCheckbox2" r:id="rId2" imgW="257040" imgH="304920"/>
        </mc:Choice>
        <mc:Fallback>
          <p:control name="HTMLCheckbox2" r:id="rId2" imgW="257040" imgH="304920">
            <p:pic>
              <p:nvPicPr>
                <p:cNvPr id="6" name="HTMLCheckbox2">
                  <a:extLst>
                    <a:ext uri="{FF2B5EF4-FFF2-40B4-BE49-F238E27FC236}">
                      <a16:creationId xmlns:a16="http://schemas.microsoft.com/office/drawing/2014/main" id="{75AD8B4D-A676-C4E2-5D9F-59C452657665}"/>
                    </a:ext>
                  </a:extLst>
                </p:cNvPr>
                <p:cNvPicPr preferRelativeResize="0">
                  <a:picLocks noChangeArrowheads="1" noChangeShapeType="1"/>
                </p:cNvPicPr>
                <p:nvPr/>
              </p:nvPicPr>
              <p:blipFill>
                <a:blip r:embed="rId8"/>
                <a:srcRect/>
                <a:stretch>
                  <a:fillRect/>
                </a:stretch>
              </p:blipFill>
              <p:spPr bwMode="auto">
                <a:xfrm>
                  <a:off x="152400" y="152400"/>
                  <a:ext cx="1371600" cy="304800"/>
                </a:xfrm>
                <a:prstGeom prst="rect">
                  <a:avLst/>
                </a:prstGeom>
                <a:noFill/>
                <a:ln w="9525"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512924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81B3C805-F960-D6E2-1A8C-041F661A8A9D}"/>
              </a:ext>
            </a:extLst>
          </p:cNvPr>
          <p:cNvSpPr/>
          <p:nvPr/>
        </p:nvSpPr>
        <p:spPr>
          <a:xfrm>
            <a:off x="6096000" y="3465513"/>
            <a:ext cx="6096000" cy="339248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6F657520-ADE6-89CF-4F69-7CA0176A84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5809" y="3230733"/>
            <a:ext cx="3225562" cy="2939752"/>
          </a:xfrm>
          <a:prstGeom prst="rect">
            <a:avLst/>
          </a:prstGeom>
        </p:spPr>
      </p:pic>
      <p:sp>
        <p:nvSpPr>
          <p:cNvPr id="4" name="Rectangle 1">
            <a:extLst>
              <a:ext uri="{FF2B5EF4-FFF2-40B4-BE49-F238E27FC236}">
                <a16:creationId xmlns:a16="http://schemas.microsoft.com/office/drawing/2014/main" id="{734D947A-57BC-9F3C-A711-13EDF5E107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7691" y="2222936"/>
            <a:ext cx="5860617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2000" b="1" i="0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Question</a:t>
            </a:r>
            <a:r>
              <a:rPr kumimoji="0" lang="fr-FR" altLang="fr-F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: </a:t>
            </a:r>
            <a:r>
              <a:rPr kumimoji="0" lang="fr-FR" altLang="fr-FR" sz="20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Quelle est la balise qui peut indiquer la présence d'un câble sous-marin ? 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76E2018D-0DF6-30A9-2B8F-1AC1676F4A05}"/>
              </a:ext>
            </a:extLst>
          </p:cNvPr>
          <p:cNvSpPr txBox="1"/>
          <p:nvPr/>
        </p:nvSpPr>
        <p:spPr>
          <a:xfrm>
            <a:off x="6246420" y="1761271"/>
            <a:ext cx="530827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u="sng" dirty="0"/>
              <a:t>Réponses</a:t>
            </a:r>
            <a:r>
              <a:rPr lang="fr-FR" sz="2000" dirty="0"/>
              <a:t> : </a:t>
            </a:r>
          </a:p>
          <a:p>
            <a:endParaRPr lang="fr-FR" sz="800" dirty="0"/>
          </a:p>
          <a:p>
            <a:r>
              <a:rPr lang="fr-FR" sz="2000" dirty="0"/>
              <a:t>1 – A - Une marque spéciale</a:t>
            </a:r>
          </a:p>
          <a:p>
            <a:endParaRPr lang="fr-FR" sz="600" dirty="0"/>
          </a:p>
          <a:p>
            <a:r>
              <a:rPr lang="fr-FR" sz="2000" dirty="0"/>
              <a:t>2 – B - Une  bouée de danger isolé</a:t>
            </a:r>
          </a:p>
          <a:p>
            <a:endParaRPr lang="fr-FR" sz="600" dirty="0"/>
          </a:p>
          <a:p>
            <a:r>
              <a:rPr lang="fr-FR" sz="2000" dirty="0"/>
              <a:t>3 – C - Une bouée d’eaux saines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2F70F0D4-75A1-893A-1FF2-D3B95D348264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96000" cy="1449659"/>
          </a:xfrm>
          <a:prstGeom prst="rect">
            <a:avLst/>
          </a:prstGeom>
          <a:effectLst>
            <a:reflection endPos="0" dist="50800" dir="5400000" sy="-100000" algn="bl" rotWithShape="0"/>
          </a:effectLst>
          <a:scene3d>
            <a:camera prst="orthographicFront">
              <a:rot lat="0" lon="0" rev="0"/>
            </a:camera>
            <a:lightRig rig="threePt" dir="t"/>
          </a:scene3d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D57383D4-201D-6451-50B3-DF961836F53B}"/>
              </a:ext>
            </a:extLst>
          </p:cNvPr>
          <p:cNvSpPr txBox="1"/>
          <p:nvPr/>
        </p:nvSpPr>
        <p:spPr>
          <a:xfrm>
            <a:off x="116291" y="124884"/>
            <a:ext cx="33607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FFFF00"/>
                </a:solidFill>
              </a:rPr>
              <a:t>TREGUNC CORNOUAILLE AVIRON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CD7D4DCE-E195-A96F-7D03-C7047A8D880D}"/>
              </a:ext>
            </a:extLst>
          </p:cNvPr>
          <p:cNvSpPr txBox="1"/>
          <p:nvPr/>
        </p:nvSpPr>
        <p:spPr>
          <a:xfrm>
            <a:off x="6507678" y="4638177"/>
            <a:ext cx="51657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i="1" u="sng" dirty="0"/>
              <a:t>Réponse</a:t>
            </a:r>
            <a:r>
              <a:rPr lang="fr-FR" sz="2000" b="1" dirty="0"/>
              <a:t> : Une marque spéciale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764D884C-E1CD-FF7A-4F01-509AC785A1D2}"/>
              </a:ext>
            </a:extLst>
          </p:cNvPr>
          <p:cNvSpPr txBox="1"/>
          <p:nvPr/>
        </p:nvSpPr>
        <p:spPr>
          <a:xfrm>
            <a:off x="6095999" y="309550"/>
            <a:ext cx="6081266" cy="461665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/>
            <a:r>
              <a:rPr lang="fr-FR" sz="2400" b="1" dirty="0"/>
              <a:t>QUIZZ : Balisage côtier </a:t>
            </a: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name="HTMLCheckbox1" r:id="rId1" imgW="257040" imgH="304920"/>
        </mc:Choice>
        <mc:Fallback>
          <p:control name="HTMLCheckbox1" r:id="rId1" imgW="257040" imgH="304920">
            <p:pic>
              <p:nvPicPr>
                <p:cNvPr id="5" name="HTMLCheckbox1">
                  <a:extLst>
                    <a:ext uri="{FF2B5EF4-FFF2-40B4-BE49-F238E27FC236}">
                      <a16:creationId xmlns:a16="http://schemas.microsoft.com/office/drawing/2014/main" id="{ACD54133-B1A2-A7E5-A957-979E8017A5C0}"/>
                    </a:ext>
                  </a:extLst>
                </p:cNvPr>
                <p:cNvPicPr preferRelativeResize="0">
                  <a:picLocks noChangeArrowheads="1" noChangeShapeType="1"/>
                </p:cNvPicPr>
                <p:nvPr/>
              </p:nvPicPr>
              <p:blipFill>
                <a:blip r:embed="rId8"/>
                <a:srcRect/>
                <a:stretch>
                  <a:fillRect/>
                </a:stretch>
              </p:blipFill>
              <p:spPr bwMode="auto">
                <a:xfrm flipV="1">
                  <a:off x="520391" y="1177198"/>
                  <a:ext cx="695418" cy="45719"/>
                </a:xfrm>
                <a:prstGeom prst="rect">
                  <a:avLst/>
                </a:prstGeom>
                <a:noFill/>
                <a:ln w="9525"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HTMLCheckbox2" r:id="rId2" imgW="257040" imgH="304920"/>
        </mc:Choice>
        <mc:Fallback>
          <p:control name="HTMLCheckbox2" r:id="rId2" imgW="257040" imgH="304920">
            <p:pic>
              <p:nvPicPr>
                <p:cNvPr id="6" name="HTMLCheckbox2">
                  <a:extLst>
                    <a:ext uri="{FF2B5EF4-FFF2-40B4-BE49-F238E27FC236}">
                      <a16:creationId xmlns:a16="http://schemas.microsoft.com/office/drawing/2014/main" id="{6C53C9F6-F42E-9518-F0D2-F4CF89F47343}"/>
                    </a:ext>
                  </a:extLst>
                </p:cNvPr>
                <p:cNvPicPr preferRelativeResize="0">
                  <a:picLocks noChangeArrowheads="1" noChangeShapeType="1"/>
                </p:cNvPicPr>
                <p:nvPr/>
              </p:nvPicPr>
              <p:blipFill>
                <a:blip r:embed="rId8"/>
                <a:srcRect/>
                <a:stretch>
                  <a:fillRect/>
                </a:stretch>
              </p:blipFill>
              <p:spPr bwMode="auto">
                <a:xfrm flipV="1">
                  <a:off x="520391" y="1177198"/>
                  <a:ext cx="695418" cy="45719"/>
                </a:xfrm>
                <a:prstGeom prst="rect">
                  <a:avLst/>
                </a:prstGeom>
                <a:noFill/>
                <a:ln w="9525"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HTMLCheckbox3" r:id="rId3" imgW="257040" imgH="304920"/>
        </mc:Choice>
        <mc:Fallback>
          <p:control name="HTMLCheckbox3" r:id="rId3" imgW="257040" imgH="304920">
            <p:pic>
              <p:nvPicPr>
                <p:cNvPr id="7" name="HTMLCheckbox3">
                  <a:extLst>
                    <a:ext uri="{FF2B5EF4-FFF2-40B4-BE49-F238E27FC236}">
                      <a16:creationId xmlns:a16="http://schemas.microsoft.com/office/drawing/2014/main" id="{CE939897-914F-21EF-58CB-29BA3DD3C12C}"/>
                    </a:ext>
                  </a:extLst>
                </p:cNvPr>
                <p:cNvPicPr preferRelativeResize="0">
                  <a:picLocks noChangeArrowheads="1" noChangeShapeType="1"/>
                </p:cNvPicPr>
                <p:nvPr/>
              </p:nvPicPr>
              <p:blipFill>
                <a:blip r:embed="rId8"/>
                <a:srcRect/>
                <a:stretch>
                  <a:fillRect/>
                </a:stretch>
              </p:blipFill>
              <p:spPr bwMode="auto">
                <a:xfrm flipV="1">
                  <a:off x="520391" y="1177198"/>
                  <a:ext cx="695418" cy="45719"/>
                </a:xfrm>
                <a:prstGeom prst="rect">
                  <a:avLst/>
                </a:prstGeom>
                <a:noFill/>
                <a:ln w="9525"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634291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663A077-0D8B-EFA5-5F49-CC963D6C2006}"/>
              </a:ext>
            </a:extLst>
          </p:cNvPr>
          <p:cNvSpPr/>
          <p:nvPr/>
        </p:nvSpPr>
        <p:spPr>
          <a:xfrm>
            <a:off x="6096000" y="3465512"/>
            <a:ext cx="6096000" cy="339248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1732EAEF-F00F-602F-2D6A-F6E89BD123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644" y="3429000"/>
            <a:ext cx="4298868" cy="3010203"/>
          </a:xfrm>
          <a:prstGeom prst="rect">
            <a:avLst/>
          </a:prstGeom>
        </p:spPr>
      </p:pic>
      <p:sp>
        <p:nvSpPr>
          <p:cNvPr id="4" name="Rectangle 1">
            <a:extLst>
              <a:ext uri="{FF2B5EF4-FFF2-40B4-BE49-F238E27FC236}">
                <a16:creationId xmlns:a16="http://schemas.microsoft.com/office/drawing/2014/main" id="{0E8C369E-ACA3-87E4-C3B3-37A791D5A4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560" y="2085386"/>
            <a:ext cx="59436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2000" b="1" i="0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Question</a:t>
            </a:r>
            <a:r>
              <a:rPr kumimoji="0" lang="fr-FR" altLang="fr-F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: </a:t>
            </a:r>
            <a:r>
              <a:rPr kumimoji="0" lang="fr-FR" altLang="fr-FR" sz="20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Dans cette situation, quelle route suivez-vous ? 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2D0943FE-97CE-FCDD-216F-F54A1E4E8E9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96000" cy="1449659"/>
          </a:xfrm>
          <a:prstGeom prst="rect">
            <a:avLst/>
          </a:prstGeom>
          <a:effectLst>
            <a:reflection endPos="0" dist="50800" dir="5400000" sy="-100000" algn="bl" rotWithShape="0"/>
          </a:effectLst>
          <a:scene3d>
            <a:camera prst="orthographicFront">
              <a:rot lat="0" lon="0" rev="0"/>
            </a:camera>
            <a:lightRig rig="threePt" dir="t"/>
          </a:scene3d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D050A0B6-35D8-747B-3210-653A90651A40}"/>
              </a:ext>
            </a:extLst>
          </p:cNvPr>
          <p:cNvSpPr txBox="1"/>
          <p:nvPr/>
        </p:nvSpPr>
        <p:spPr>
          <a:xfrm>
            <a:off x="116291" y="124884"/>
            <a:ext cx="33607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FFFF00"/>
                </a:solidFill>
              </a:rPr>
              <a:t>TREGUNC CORNOUAILLE AVIRON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888A944-B1D7-5235-9AE8-887F5C0E13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1768997"/>
            <a:ext cx="5896440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2000" b="1" i="0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Réponses</a:t>
            </a:r>
            <a:r>
              <a:rPr kumimoji="0" lang="fr-FR" altLang="fr-F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: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fr-FR" altLang="fr-F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1 </a:t>
            </a:r>
            <a:r>
              <a:rPr lang="fr-FR" altLang="fr-FR" sz="2000" dirty="0"/>
              <a:t>– Route A.</a:t>
            </a:r>
            <a:endParaRPr kumimoji="0" lang="fr-FR" altLang="fr-FR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fr-FR" altLang="fr-FR" sz="600" dirty="0"/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altLang="fr-FR" sz="2000" dirty="0"/>
              <a:t>2 – Route B.</a:t>
            </a:r>
            <a:endParaRPr kumimoji="0" lang="fr-FR" altLang="fr-FR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fr-FR" altLang="fr-FR" sz="600" dirty="0"/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3070995F-ECA4-5989-4C4B-A1F12F91522F}"/>
              </a:ext>
            </a:extLst>
          </p:cNvPr>
          <p:cNvGrpSpPr/>
          <p:nvPr/>
        </p:nvGrpSpPr>
        <p:grpSpPr>
          <a:xfrm>
            <a:off x="6143160" y="3465513"/>
            <a:ext cx="5925480" cy="3082937"/>
            <a:chOff x="6143160" y="3465513"/>
            <a:chExt cx="5925480" cy="3082937"/>
          </a:xfrm>
        </p:grpSpPr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1CCB3CCA-E755-3A07-0EC0-49D521D4FA8E}"/>
                </a:ext>
              </a:extLst>
            </p:cNvPr>
            <p:cNvSpPr txBox="1"/>
            <p:nvPr/>
          </p:nvSpPr>
          <p:spPr>
            <a:xfrm>
              <a:off x="6219360" y="3963127"/>
              <a:ext cx="5849280" cy="25853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/>
                <a:t>La question est de savoir si on entre ou si on sort du port. Pensez-vous qu'il puisse y avoir une île dans le port (au cas où on entrerait) ? L'île est au large, donc on sort du port =&gt; </a:t>
              </a:r>
              <a:r>
                <a:rPr lang="fr-FR" b="1" dirty="0">
                  <a:effectLst/>
                </a:rPr>
                <a:t>TRI CO VERT</a:t>
              </a:r>
              <a:r>
                <a:rPr lang="fr-FR" dirty="0"/>
                <a:t> sur notre bâbord. Vu la position de la bouée, on peut quand-même s'en douter. Mais la route B donne l'impression de foncer sur le rocher =&gt; le piège est là. On peut également constater qu'en face de nous, de l'autre côté des digues, il n'y a aucune construction, l'horizon est vierge (à part l'île). Cela confirme qu'on va bien vers le large.</a:t>
              </a:r>
            </a:p>
          </p:txBody>
        </p: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F4908494-8AB1-1B41-BC6B-0140E8A07820}"/>
                </a:ext>
              </a:extLst>
            </p:cNvPr>
            <p:cNvSpPr txBox="1"/>
            <p:nvPr/>
          </p:nvSpPr>
          <p:spPr>
            <a:xfrm>
              <a:off x="6143160" y="3465513"/>
              <a:ext cx="487640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000" b="1" u="sng" dirty="0"/>
                <a:t>Réponse</a:t>
              </a:r>
              <a:r>
                <a:rPr lang="fr-FR" sz="2000" dirty="0"/>
                <a:t> </a:t>
              </a:r>
              <a:r>
                <a:rPr lang="fr-FR" sz="2000" b="1" dirty="0"/>
                <a:t>: La route B</a:t>
              </a:r>
            </a:p>
          </p:txBody>
        </p:sp>
      </p:grpSp>
      <p:sp>
        <p:nvSpPr>
          <p:cNvPr id="6" name="ZoneTexte 5">
            <a:extLst>
              <a:ext uri="{FF2B5EF4-FFF2-40B4-BE49-F238E27FC236}">
                <a16:creationId xmlns:a16="http://schemas.microsoft.com/office/drawing/2014/main" id="{0FB5D055-2C01-AF75-3B1D-9022BB1587C9}"/>
              </a:ext>
            </a:extLst>
          </p:cNvPr>
          <p:cNvSpPr txBox="1"/>
          <p:nvPr/>
        </p:nvSpPr>
        <p:spPr>
          <a:xfrm>
            <a:off x="6095999" y="309550"/>
            <a:ext cx="6081266" cy="461665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/>
            <a:r>
              <a:rPr lang="fr-FR" sz="2400" b="1" dirty="0"/>
              <a:t>QUIZZ : Balisage côtier </a:t>
            </a:r>
          </a:p>
        </p:txBody>
      </p:sp>
    </p:spTree>
    <p:extLst>
      <p:ext uri="{BB962C8B-B14F-4D97-AF65-F5344CB8AC3E}">
        <p14:creationId xmlns:p14="http://schemas.microsoft.com/office/powerpoint/2010/main" val="4255882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189BB68-CAB0-61BE-97DB-6FFB1C859FC2}"/>
              </a:ext>
            </a:extLst>
          </p:cNvPr>
          <p:cNvSpPr/>
          <p:nvPr/>
        </p:nvSpPr>
        <p:spPr>
          <a:xfrm>
            <a:off x="6081265" y="3465242"/>
            <a:ext cx="6096000" cy="339248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927E1E2-47E5-6787-C3E8-A8AC69ECB8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645" y="3796362"/>
            <a:ext cx="4148671" cy="2773928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D63FFB5C-1738-778C-F410-A49A3D3B271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96000" cy="1449659"/>
          </a:xfrm>
          <a:prstGeom prst="rect">
            <a:avLst/>
          </a:prstGeom>
          <a:effectLst>
            <a:reflection endPos="0" dist="50800" dir="5400000" sy="-100000" algn="bl" rotWithShape="0"/>
          </a:effectLst>
          <a:scene3d>
            <a:camera prst="orthographicFront">
              <a:rot lat="0" lon="0" rev="0"/>
            </a:camera>
            <a:lightRig rig="threePt" dir="t"/>
          </a:scene3d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4C98229B-CC84-0DE7-721B-D363EC1F8418}"/>
              </a:ext>
            </a:extLst>
          </p:cNvPr>
          <p:cNvSpPr txBox="1"/>
          <p:nvPr/>
        </p:nvSpPr>
        <p:spPr>
          <a:xfrm>
            <a:off x="116291" y="124884"/>
            <a:ext cx="33607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FFFF00"/>
                </a:solidFill>
              </a:rPr>
              <a:t>TREGUNC CORNOUAILLE AVIRON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1B0A4F92-118E-E8DE-CB49-0C75479D8ECE}"/>
              </a:ext>
            </a:extLst>
          </p:cNvPr>
          <p:cNvSpPr txBox="1"/>
          <p:nvPr/>
        </p:nvSpPr>
        <p:spPr>
          <a:xfrm>
            <a:off x="590435" y="1674674"/>
            <a:ext cx="523701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u="sng" dirty="0"/>
              <a:t>Question</a:t>
            </a:r>
            <a:r>
              <a:rPr lang="fr-FR" sz="2000" dirty="0"/>
              <a:t> : </a:t>
            </a:r>
            <a:r>
              <a:rPr lang="fr-FR" sz="2000" i="1" dirty="0"/>
              <a:t>Placer les éléments suivants : </a:t>
            </a:r>
          </a:p>
          <a:p>
            <a:r>
              <a:rPr lang="fr-FR" sz="2000" i="1" dirty="0"/>
              <a:t>1 – Portant</a:t>
            </a:r>
          </a:p>
          <a:p>
            <a:r>
              <a:rPr lang="fr-FR" sz="2000" i="1" dirty="0"/>
              <a:t>2 – Dame de nage</a:t>
            </a:r>
          </a:p>
          <a:p>
            <a:r>
              <a:rPr lang="fr-FR" sz="2000" i="1" dirty="0"/>
              <a:t>3 – Planche de pieds</a:t>
            </a:r>
          </a:p>
          <a:p>
            <a:r>
              <a:rPr lang="fr-FR" sz="2000" i="1" dirty="0"/>
              <a:t>4 – Coulisse</a:t>
            </a:r>
          </a:p>
          <a:p>
            <a:r>
              <a:rPr lang="fr-FR" sz="2000" i="1" dirty="0"/>
              <a:t>5 - Rail</a:t>
            </a:r>
          </a:p>
        </p:txBody>
      </p:sp>
      <p:grpSp>
        <p:nvGrpSpPr>
          <p:cNvPr id="29" name="Groupe 28">
            <a:extLst>
              <a:ext uri="{FF2B5EF4-FFF2-40B4-BE49-F238E27FC236}">
                <a16:creationId xmlns:a16="http://schemas.microsoft.com/office/drawing/2014/main" id="{87532341-EC90-16DA-BD9F-F6B3BDBFE1A3}"/>
              </a:ext>
            </a:extLst>
          </p:cNvPr>
          <p:cNvGrpSpPr/>
          <p:nvPr/>
        </p:nvGrpSpPr>
        <p:grpSpPr>
          <a:xfrm>
            <a:off x="6197281" y="3489059"/>
            <a:ext cx="5960152" cy="3303847"/>
            <a:chOff x="6197281" y="3489059"/>
            <a:chExt cx="5960152" cy="330384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3B208BD5-B43B-EC81-B384-091B7A9FD66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206190" y="3774522"/>
              <a:ext cx="4148671" cy="2773928"/>
            </a:xfrm>
            <a:prstGeom prst="rect">
              <a:avLst/>
            </a:prstGeom>
          </p:spPr>
        </p:pic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B7FF9FE8-8A3D-6578-9990-AECDA2BEAC96}"/>
                </a:ext>
              </a:extLst>
            </p:cNvPr>
            <p:cNvSpPr txBox="1"/>
            <p:nvPr/>
          </p:nvSpPr>
          <p:spPr>
            <a:xfrm>
              <a:off x="6197281" y="3581056"/>
              <a:ext cx="930232" cy="338554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b="1" dirty="0">
                  <a:solidFill>
                    <a:schemeClr val="bg1">
                      <a:lumMod val="95000"/>
                    </a:schemeClr>
                  </a:solidFill>
                </a:rPr>
                <a:t>Portant</a:t>
              </a:r>
            </a:p>
          </p:txBody>
        </p:sp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5615014C-A433-814A-399C-AADA9D769149}"/>
                </a:ext>
              </a:extLst>
            </p:cNvPr>
            <p:cNvSpPr txBox="1"/>
            <p:nvPr/>
          </p:nvSpPr>
          <p:spPr>
            <a:xfrm>
              <a:off x="11216110" y="3627085"/>
              <a:ext cx="666996" cy="338554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b="1" dirty="0">
                  <a:solidFill>
                    <a:schemeClr val="bg1">
                      <a:lumMod val="95000"/>
                    </a:schemeClr>
                  </a:solidFill>
                </a:rPr>
                <a:t>Rail</a:t>
              </a:r>
            </a:p>
          </p:txBody>
        </p: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FCDC73D0-CFC3-5F56-FFAF-A97E0C496012}"/>
                </a:ext>
              </a:extLst>
            </p:cNvPr>
            <p:cNvSpPr txBox="1"/>
            <p:nvPr/>
          </p:nvSpPr>
          <p:spPr>
            <a:xfrm>
              <a:off x="6345610" y="6117132"/>
              <a:ext cx="1023031" cy="338554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b="1" dirty="0">
                  <a:solidFill>
                    <a:schemeClr val="bg1">
                      <a:lumMod val="95000"/>
                    </a:schemeClr>
                  </a:solidFill>
                </a:rPr>
                <a:t>Coulisse</a:t>
              </a:r>
            </a:p>
          </p:txBody>
        </p: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11B989FF-1350-444E-04DE-8642C3041DA0}"/>
                </a:ext>
              </a:extLst>
            </p:cNvPr>
            <p:cNvSpPr txBox="1"/>
            <p:nvPr/>
          </p:nvSpPr>
          <p:spPr>
            <a:xfrm>
              <a:off x="7593377" y="3489059"/>
              <a:ext cx="1805050" cy="338554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b="1" dirty="0">
                  <a:solidFill>
                    <a:schemeClr val="bg1">
                      <a:lumMod val="95000"/>
                    </a:schemeClr>
                  </a:solidFill>
                </a:rPr>
                <a:t>Planche de pieds</a:t>
              </a:r>
            </a:p>
          </p:txBody>
        </p:sp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7026180C-8DBE-FA04-392F-B3C8C10684FF}"/>
                </a:ext>
              </a:extLst>
            </p:cNvPr>
            <p:cNvSpPr txBox="1"/>
            <p:nvPr/>
          </p:nvSpPr>
          <p:spPr>
            <a:xfrm>
              <a:off x="10552288" y="6454352"/>
              <a:ext cx="1605145" cy="338554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b="1" dirty="0">
                  <a:solidFill>
                    <a:schemeClr val="bg1">
                      <a:lumMod val="95000"/>
                    </a:schemeClr>
                  </a:solidFill>
                </a:rPr>
                <a:t>Dame de nage</a:t>
              </a:r>
            </a:p>
          </p:txBody>
        </p:sp>
        <p:cxnSp>
          <p:nvCxnSpPr>
            <p:cNvPr id="15" name="Connecteur droit avec flèche 14">
              <a:extLst>
                <a:ext uri="{FF2B5EF4-FFF2-40B4-BE49-F238E27FC236}">
                  <a16:creationId xmlns:a16="http://schemas.microsoft.com/office/drawing/2014/main" id="{7C8FC862-2423-6D1B-ACC0-08EAEC61B83D}"/>
                </a:ext>
              </a:extLst>
            </p:cNvPr>
            <p:cNvCxnSpPr>
              <a:cxnSpLocks/>
            </p:cNvCxnSpPr>
            <p:nvPr/>
          </p:nvCxnSpPr>
          <p:spPr>
            <a:xfrm>
              <a:off x="7127513" y="3765722"/>
              <a:ext cx="900509" cy="535568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cteur droit avec flèche 15">
              <a:extLst>
                <a:ext uri="{FF2B5EF4-FFF2-40B4-BE49-F238E27FC236}">
                  <a16:creationId xmlns:a16="http://schemas.microsoft.com/office/drawing/2014/main" id="{A9FC3352-E3AA-2DD3-5E20-A0F91A56C2D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764791" y="3981381"/>
              <a:ext cx="784817" cy="1003214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cteur droit avec flèche 16">
              <a:extLst>
                <a:ext uri="{FF2B5EF4-FFF2-40B4-BE49-F238E27FC236}">
                  <a16:creationId xmlns:a16="http://schemas.microsoft.com/office/drawing/2014/main" id="{65EE9B6D-64A0-F695-7B4B-8E2CD1928226}"/>
                </a:ext>
              </a:extLst>
            </p:cNvPr>
            <p:cNvCxnSpPr>
              <a:cxnSpLocks/>
              <a:stCxn id="13" idx="1"/>
            </p:cNvCxnSpPr>
            <p:nvPr/>
          </p:nvCxnSpPr>
          <p:spPr>
            <a:xfrm flipH="1" flipV="1">
              <a:off x="8585859" y="6286409"/>
              <a:ext cx="1966429" cy="33722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cteur droit avec flèche 17">
              <a:extLst>
                <a:ext uri="{FF2B5EF4-FFF2-40B4-BE49-F238E27FC236}">
                  <a16:creationId xmlns:a16="http://schemas.microsoft.com/office/drawing/2014/main" id="{382976ED-0D0A-9D18-04F7-8A7E23EA393F}"/>
                </a:ext>
              </a:extLst>
            </p:cNvPr>
            <p:cNvCxnSpPr>
              <a:cxnSpLocks/>
              <a:stCxn id="12" idx="2"/>
            </p:cNvCxnSpPr>
            <p:nvPr/>
          </p:nvCxnSpPr>
          <p:spPr>
            <a:xfrm>
              <a:off x="8495902" y="3827613"/>
              <a:ext cx="1641232" cy="1355713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cteur droit avec flèche 18">
              <a:extLst>
                <a:ext uri="{FF2B5EF4-FFF2-40B4-BE49-F238E27FC236}">
                  <a16:creationId xmlns:a16="http://schemas.microsoft.com/office/drawing/2014/main" id="{860500B0-AF20-7E37-7AA3-43DFC99601EC}"/>
                </a:ext>
              </a:extLst>
            </p:cNvPr>
            <p:cNvCxnSpPr>
              <a:cxnSpLocks/>
              <a:stCxn id="11" idx="0"/>
            </p:cNvCxnSpPr>
            <p:nvPr/>
          </p:nvCxnSpPr>
          <p:spPr>
            <a:xfrm flipV="1">
              <a:off x="6857126" y="5331233"/>
              <a:ext cx="993454" cy="785899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ZoneTexte 13">
            <a:extLst>
              <a:ext uri="{FF2B5EF4-FFF2-40B4-BE49-F238E27FC236}">
                <a16:creationId xmlns:a16="http://schemas.microsoft.com/office/drawing/2014/main" id="{17BAC2B8-0329-250F-682B-AD9472E1AA7E}"/>
              </a:ext>
            </a:extLst>
          </p:cNvPr>
          <p:cNvSpPr txBox="1"/>
          <p:nvPr/>
        </p:nvSpPr>
        <p:spPr>
          <a:xfrm>
            <a:off x="6095999" y="309550"/>
            <a:ext cx="6081266" cy="461665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/>
            <a:r>
              <a:rPr lang="fr-FR" sz="2400" b="1" dirty="0"/>
              <a:t>QUIZZ : Balisage côtier </a:t>
            </a:r>
          </a:p>
        </p:txBody>
      </p:sp>
    </p:spTree>
    <p:extLst>
      <p:ext uri="{BB962C8B-B14F-4D97-AF65-F5344CB8AC3E}">
        <p14:creationId xmlns:p14="http://schemas.microsoft.com/office/powerpoint/2010/main" val="3424300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D1E860D6-AB9E-55F9-F1B6-25C3DB85367B}"/>
              </a:ext>
            </a:extLst>
          </p:cNvPr>
          <p:cNvSpPr/>
          <p:nvPr/>
        </p:nvSpPr>
        <p:spPr>
          <a:xfrm>
            <a:off x="6096000" y="3465513"/>
            <a:ext cx="6096000" cy="339248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44EC1FE3-01C6-0CFE-0229-DF2BD5E3BAB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96000" cy="1449659"/>
          </a:xfrm>
          <a:prstGeom prst="rect">
            <a:avLst/>
          </a:prstGeom>
          <a:effectLst>
            <a:reflection endPos="0" dist="50800" dir="5400000" sy="-100000" algn="bl" rotWithShape="0"/>
          </a:effectLst>
          <a:scene3d>
            <a:camera prst="orthographicFront">
              <a:rot lat="0" lon="0" rev="0"/>
            </a:camera>
            <a:lightRig rig="threePt" dir="t"/>
          </a:scene3d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AC0A7AAD-4E30-FC8E-EB43-0DAAE02C1F87}"/>
              </a:ext>
            </a:extLst>
          </p:cNvPr>
          <p:cNvSpPr txBox="1"/>
          <p:nvPr/>
        </p:nvSpPr>
        <p:spPr>
          <a:xfrm>
            <a:off x="116291" y="124884"/>
            <a:ext cx="33607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FFFF00"/>
                </a:solidFill>
              </a:rPr>
              <a:t>TREGUNC CORNOUAILLE AVIRON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E6D2C50B-4018-CF16-E221-C6276E58AB12}"/>
              </a:ext>
            </a:extLst>
          </p:cNvPr>
          <p:cNvSpPr txBox="1"/>
          <p:nvPr/>
        </p:nvSpPr>
        <p:spPr>
          <a:xfrm>
            <a:off x="6095999" y="309550"/>
            <a:ext cx="6081266" cy="461665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/>
            <a:r>
              <a:rPr lang="fr-FR" sz="2400" b="1" dirty="0"/>
              <a:t>QUIZZ : Balisage côtier 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EB6426B4-5C04-D9A1-50AE-1CBB08FC6F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17785">
            <a:off x="257118" y="4535115"/>
            <a:ext cx="5804589" cy="1142778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7C22F284-E25C-A4A7-D6A2-FED414FF7918}"/>
              </a:ext>
            </a:extLst>
          </p:cNvPr>
          <p:cNvSpPr txBox="1"/>
          <p:nvPr/>
        </p:nvSpPr>
        <p:spPr>
          <a:xfrm>
            <a:off x="540903" y="1574543"/>
            <a:ext cx="523701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u="sng" dirty="0"/>
              <a:t>Question</a:t>
            </a:r>
            <a:r>
              <a:rPr lang="fr-FR" sz="2000" dirty="0"/>
              <a:t> : </a:t>
            </a:r>
            <a:r>
              <a:rPr lang="fr-FR" sz="2000" i="1" dirty="0"/>
              <a:t>Placer les éléments suivants : </a:t>
            </a:r>
          </a:p>
          <a:p>
            <a:r>
              <a:rPr lang="fr-FR" sz="2000" i="1" dirty="0"/>
              <a:t>1 – Poignée</a:t>
            </a:r>
          </a:p>
          <a:p>
            <a:r>
              <a:rPr lang="fr-FR" sz="2000" i="1" dirty="0"/>
              <a:t>2 – Collier</a:t>
            </a:r>
          </a:p>
          <a:p>
            <a:r>
              <a:rPr lang="fr-FR" sz="2000" i="1" dirty="0"/>
              <a:t>3 – Manchon</a:t>
            </a:r>
          </a:p>
          <a:p>
            <a:r>
              <a:rPr lang="fr-FR" sz="2000" i="1" dirty="0"/>
              <a:t>4 – Tube</a:t>
            </a:r>
          </a:p>
          <a:p>
            <a:r>
              <a:rPr lang="fr-FR" sz="2000" i="1" dirty="0"/>
              <a:t>5 - Palette</a:t>
            </a:r>
          </a:p>
        </p:txBody>
      </p:sp>
      <p:grpSp>
        <p:nvGrpSpPr>
          <p:cNvPr id="36" name="Groupe 35">
            <a:extLst>
              <a:ext uri="{FF2B5EF4-FFF2-40B4-BE49-F238E27FC236}">
                <a16:creationId xmlns:a16="http://schemas.microsoft.com/office/drawing/2014/main" id="{13DE09FF-8B52-D098-7F2A-2508267D3BFB}"/>
              </a:ext>
            </a:extLst>
          </p:cNvPr>
          <p:cNvGrpSpPr/>
          <p:nvPr/>
        </p:nvGrpSpPr>
        <p:grpSpPr>
          <a:xfrm>
            <a:off x="6318826" y="3635553"/>
            <a:ext cx="5838881" cy="2912897"/>
            <a:chOff x="6318826" y="3635553"/>
            <a:chExt cx="5838881" cy="2912897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E3806DDC-1130-CD74-4DCF-AC2B526CDAF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517785">
              <a:off x="6353118" y="4844664"/>
              <a:ext cx="5804589" cy="1142778"/>
            </a:xfrm>
            <a:prstGeom prst="rect">
              <a:avLst/>
            </a:prstGeom>
          </p:spPr>
        </p:pic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03129671-284C-F11C-FA0D-1B0910DB2E27}"/>
                </a:ext>
              </a:extLst>
            </p:cNvPr>
            <p:cNvSpPr txBox="1"/>
            <p:nvPr/>
          </p:nvSpPr>
          <p:spPr>
            <a:xfrm>
              <a:off x="10160040" y="3635553"/>
              <a:ext cx="843148" cy="338554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b="1" dirty="0">
                  <a:solidFill>
                    <a:schemeClr val="bg1"/>
                  </a:solidFill>
                </a:rPr>
                <a:t>Palette</a:t>
              </a:r>
            </a:p>
          </p:txBody>
        </p:sp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E5EFAB06-D247-9E17-A01C-A05FE44A13CF}"/>
                </a:ext>
              </a:extLst>
            </p:cNvPr>
            <p:cNvSpPr txBox="1"/>
            <p:nvPr/>
          </p:nvSpPr>
          <p:spPr>
            <a:xfrm>
              <a:off x="6318826" y="5425612"/>
              <a:ext cx="984499" cy="338554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b="1" dirty="0">
                  <a:solidFill>
                    <a:schemeClr val="bg1"/>
                  </a:solidFill>
                </a:rPr>
                <a:t>Poignée</a:t>
              </a:r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5A8FF3B6-5DD4-A21E-99FD-776BC73151AB}"/>
                </a:ext>
              </a:extLst>
            </p:cNvPr>
            <p:cNvSpPr txBox="1"/>
            <p:nvPr/>
          </p:nvSpPr>
          <p:spPr>
            <a:xfrm>
              <a:off x="8089074" y="6209896"/>
              <a:ext cx="843148" cy="338554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b="1" dirty="0">
                  <a:solidFill>
                    <a:schemeClr val="bg1"/>
                  </a:solidFill>
                </a:rPr>
                <a:t>Collier</a:t>
              </a:r>
            </a:p>
          </p:txBody>
        </p: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8EE5771A-A2AD-E2A7-D615-7E2332725391}"/>
                </a:ext>
              </a:extLst>
            </p:cNvPr>
            <p:cNvSpPr txBox="1"/>
            <p:nvPr/>
          </p:nvSpPr>
          <p:spPr>
            <a:xfrm>
              <a:off x="7948550" y="4792468"/>
              <a:ext cx="1124197" cy="338554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b="1" dirty="0">
                  <a:solidFill>
                    <a:schemeClr val="bg1"/>
                  </a:solidFill>
                </a:rPr>
                <a:t>Manchon</a:t>
              </a:r>
            </a:p>
          </p:txBody>
        </p:sp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174BA22B-7BB5-1C0D-50BD-6684FA14C002}"/>
                </a:ext>
              </a:extLst>
            </p:cNvPr>
            <p:cNvSpPr txBox="1"/>
            <p:nvPr/>
          </p:nvSpPr>
          <p:spPr>
            <a:xfrm>
              <a:off x="10056996" y="5647066"/>
              <a:ext cx="843148" cy="338554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b="1" dirty="0">
                  <a:solidFill>
                    <a:schemeClr val="bg1"/>
                  </a:solidFill>
                </a:rPr>
                <a:t>Tube</a:t>
              </a:r>
            </a:p>
          </p:txBody>
        </p:sp>
        <p:cxnSp>
          <p:nvCxnSpPr>
            <p:cNvPr id="21" name="Connecteur droit avec flèche 20">
              <a:extLst>
                <a:ext uri="{FF2B5EF4-FFF2-40B4-BE49-F238E27FC236}">
                  <a16:creationId xmlns:a16="http://schemas.microsoft.com/office/drawing/2014/main" id="{87A59FB4-A207-9035-62A1-56205343019C}"/>
                </a:ext>
              </a:extLst>
            </p:cNvPr>
            <p:cNvCxnSpPr>
              <a:stCxn id="16" idx="2"/>
            </p:cNvCxnSpPr>
            <p:nvPr/>
          </p:nvCxnSpPr>
          <p:spPr>
            <a:xfrm flipH="1">
              <a:off x="6650182" y="5764166"/>
              <a:ext cx="160894" cy="44573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cteur droit avec flèche 21">
              <a:extLst>
                <a:ext uri="{FF2B5EF4-FFF2-40B4-BE49-F238E27FC236}">
                  <a16:creationId xmlns:a16="http://schemas.microsoft.com/office/drawing/2014/main" id="{2ADE1698-5ACF-FDAC-178C-2A05E2A1B911}"/>
                </a:ext>
              </a:extLst>
            </p:cNvPr>
            <p:cNvCxnSpPr>
              <a:cxnSpLocks/>
              <a:stCxn id="17" idx="0"/>
            </p:cNvCxnSpPr>
            <p:nvPr/>
          </p:nvCxnSpPr>
          <p:spPr>
            <a:xfrm flipH="1" flipV="1">
              <a:off x="7883505" y="5859997"/>
              <a:ext cx="627143" cy="349899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necteur droit avec flèche 22">
              <a:extLst>
                <a:ext uri="{FF2B5EF4-FFF2-40B4-BE49-F238E27FC236}">
                  <a16:creationId xmlns:a16="http://schemas.microsoft.com/office/drawing/2014/main" id="{C9560849-A2AD-66B3-E71E-79906A8AC88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089074" y="5107555"/>
              <a:ext cx="389657" cy="650842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necteur droit avec flèche 27">
              <a:extLst>
                <a:ext uri="{FF2B5EF4-FFF2-40B4-BE49-F238E27FC236}">
                  <a16:creationId xmlns:a16="http://schemas.microsoft.com/office/drawing/2014/main" id="{A85A4F67-E17E-A4AE-0866-9022E49CEEA3}"/>
                </a:ext>
              </a:extLst>
            </p:cNvPr>
            <p:cNvCxnSpPr>
              <a:cxnSpLocks/>
              <a:stCxn id="15" idx="2"/>
            </p:cNvCxnSpPr>
            <p:nvPr/>
          </p:nvCxnSpPr>
          <p:spPr>
            <a:xfrm>
              <a:off x="10581614" y="3974107"/>
              <a:ext cx="783072" cy="597893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necteur droit avec flèche 28">
              <a:extLst>
                <a:ext uri="{FF2B5EF4-FFF2-40B4-BE49-F238E27FC236}">
                  <a16:creationId xmlns:a16="http://schemas.microsoft.com/office/drawing/2014/main" id="{99920615-0D33-6A32-6E39-4E65178F6A3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856519" y="5131022"/>
              <a:ext cx="607042" cy="516044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765712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A6C6D72-B4DD-FCE0-07B1-CCEAF351B9EF}"/>
              </a:ext>
            </a:extLst>
          </p:cNvPr>
          <p:cNvSpPr/>
          <p:nvPr/>
        </p:nvSpPr>
        <p:spPr>
          <a:xfrm>
            <a:off x="6096000" y="3501811"/>
            <a:ext cx="6081265" cy="335618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5B8C138A-AA83-B86D-C563-0CC957E9844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96000" cy="1449659"/>
          </a:xfrm>
          <a:prstGeom prst="rect">
            <a:avLst/>
          </a:prstGeom>
          <a:effectLst>
            <a:reflection endPos="0" dist="50800" dir="5400000" sy="-100000" algn="bl" rotWithShape="0"/>
          </a:effectLst>
          <a:scene3d>
            <a:camera prst="orthographicFront">
              <a:rot lat="0" lon="0" rev="0"/>
            </a:camera>
            <a:lightRig rig="threePt" dir="t"/>
          </a:scene3d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36282292-6894-13C0-D388-E9CA62FB410C}"/>
              </a:ext>
            </a:extLst>
          </p:cNvPr>
          <p:cNvSpPr txBox="1"/>
          <p:nvPr/>
        </p:nvSpPr>
        <p:spPr>
          <a:xfrm>
            <a:off x="116291" y="124884"/>
            <a:ext cx="33607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FFFF00"/>
                </a:solidFill>
              </a:rPr>
              <a:t>TREGUNC CORNOUAILLE AVIRON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732070DB-395B-C00A-9020-76C4320FB334}"/>
              </a:ext>
            </a:extLst>
          </p:cNvPr>
          <p:cNvSpPr txBox="1"/>
          <p:nvPr/>
        </p:nvSpPr>
        <p:spPr>
          <a:xfrm>
            <a:off x="6095999" y="309550"/>
            <a:ext cx="6081266" cy="461665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/>
            <a:r>
              <a:rPr lang="fr-FR" sz="2400" b="1" dirty="0"/>
              <a:t>QUIZZ : Balisage côtier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A4E8A78A-C071-482B-D3EF-DE064452B5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293" y="3501811"/>
            <a:ext cx="2906751" cy="3231305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96C20992-181E-0657-0F2A-E27C00602230}"/>
              </a:ext>
            </a:extLst>
          </p:cNvPr>
          <p:cNvSpPr txBox="1"/>
          <p:nvPr/>
        </p:nvSpPr>
        <p:spPr>
          <a:xfrm>
            <a:off x="340181" y="2121792"/>
            <a:ext cx="52370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fr-FR" sz="2000" b="1" u="sng" dirty="0"/>
              <a:t>Question</a:t>
            </a:r>
            <a:r>
              <a:rPr lang="fr-FR" sz="2000" dirty="0"/>
              <a:t> : </a:t>
            </a:r>
            <a:r>
              <a:rPr lang="fr-FR" sz="2000" i="1" dirty="0"/>
              <a:t>Etant en détresse et ne disposant d’aucun moyen de signalisation, que faites vous? 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53BC9BDD-5063-09BA-2085-9D44CA5673F8}"/>
              </a:ext>
            </a:extLst>
          </p:cNvPr>
          <p:cNvSpPr txBox="1"/>
          <p:nvPr/>
        </p:nvSpPr>
        <p:spPr>
          <a:xfrm>
            <a:off x="6179703" y="1688174"/>
            <a:ext cx="5237018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fr-FR" sz="2000" b="1" u="sng" dirty="0"/>
              <a:t>Réponses</a:t>
            </a:r>
            <a:r>
              <a:rPr lang="fr-FR" sz="2000" dirty="0"/>
              <a:t> :  </a:t>
            </a:r>
          </a:p>
          <a:p>
            <a:pPr>
              <a:spcAft>
                <a:spcPts val="600"/>
              </a:spcAft>
            </a:pPr>
            <a:r>
              <a:rPr lang="fr-FR" sz="2000" dirty="0"/>
              <a:t>1 – J’agite les deux bras de haut en bas?</a:t>
            </a:r>
          </a:p>
          <a:p>
            <a:pPr>
              <a:spcAft>
                <a:spcPts val="600"/>
              </a:spcAft>
            </a:pPr>
            <a:r>
              <a:rPr lang="fr-FR" sz="2000" dirty="0"/>
              <a:t>2 – J’agite le bras gauche de haut en bas?</a:t>
            </a:r>
          </a:p>
          <a:p>
            <a:pPr>
              <a:spcAft>
                <a:spcPts val="600"/>
              </a:spcAft>
            </a:pPr>
            <a:r>
              <a:rPr lang="fr-FR" sz="2000" dirty="0"/>
              <a:t>3 – Je garde un des deux bras levé en l’air?</a:t>
            </a: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9AD97899-0737-D8B7-AA59-2D2916B65A38}"/>
              </a:ext>
            </a:extLst>
          </p:cNvPr>
          <p:cNvGrpSpPr/>
          <p:nvPr/>
        </p:nvGrpSpPr>
        <p:grpSpPr>
          <a:xfrm>
            <a:off x="6179703" y="3626695"/>
            <a:ext cx="5770997" cy="2214929"/>
            <a:chOff x="6179703" y="3626695"/>
            <a:chExt cx="5770997" cy="2214929"/>
          </a:xfrm>
        </p:grpSpPr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0F38106D-68C9-2A09-DAB5-3B547F08BABF}"/>
                </a:ext>
              </a:extLst>
            </p:cNvPr>
            <p:cNvSpPr txBox="1"/>
            <p:nvPr/>
          </p:nvSpPr>
          <p:spPr>
            <a:xfrm>
              <a:off x="6179703" y="4518185"/>
              <a:ext cx="5770997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000" b="1" u="sng" dirty="0">
                  <a:solidFill>
                    <a:srgbClr val="FF0000"/>
                  </a:solidFill>
                </a:rPr>
                <a:t>Attention</a:t>
              </a:r>
              <a:r>
                <a:rPr lang="fr-FR" sz="2000" dirty="0"/>
                <a:t> : Des mouvements réalisés avec vos bras (de haut en bas) sont utiles uniquement si d’autres embarcations se trouvent à côté de vous et peuvent vous voir et interpréter ces signaux !</a:t>
              </a:r>
            </a:p>
          </p:txBody>
        </p: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210711A5-F0CC-4C3D-C0EF-77DC7030BEB3}"/>
                </a:ext>
              </a:extLst>
            </p:cNvPr>
            <p:cNvSpPr txBox="1"/>
            <p:nvPr/>
          </p:nvSpPr>
          <p:spPr>
            <a:xfrm>
              <a:off x="6179703" y="3626695"/>
              <a:ext cx="50470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000" b="1" u="sng" dirty="0"/>
                <a:t>Réponse</a:t>
              </a:r>
              <a:r>
                <a:rPr lang="fr-FR" sz="2000" b="1" dirty="0"/>
                <a:t> : J’agite les deux bras de haut en bas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14757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885F17D-0F55-781A-180E-A61590D3CA4A}"/>
              </a:ext>
            </a:extLst>
          </p:cNvPr>
          <p:cNvSpPr/>
          <p:nvPr/>
        </p:nvSpPr>
        <p:spPr>
          <a:xfrm>
            <a:off x="6095999" y="3465513"/>
            <a:ext cx="5969001" cy="339248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689CC0FC-183E-C6C7-A5BF-1F235F1B87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488" y="3429000"/>
            <a:ext cx="4026412" cy="3355344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2D3B6269-2733-79DE-B368-7C6B560BFF9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96000" cy="1449659"/>
          </a:xfrm>
          <a:prstGeom prst="rect">
            <a:avLst/>
          </a:prstGeom>
          <a:effectLst>
            <a:reflection endPos="0" dist="50800" dir="5400000" sy="-100000" algn="bl" rotWithShape="0"/>
          </a:effectLst>
          <a:scene3d>
            <a:camera prst="orthographicFront">
              <a:rot lat="0" lon="0" rev="0"/>
            </a:camera>
            <a:lightRig rig="threePt" dir="t"/>
          </a:scene3d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B14D138C-198A-C458-803E-D787F9940971}"/>
              </a:ext>
            </a:extLst>
          </p:cNvPr>
          <p:cNvSpPr txBox="1"/>
          <p:nvPr/>
        </p:nvSpPr>
        <p:spPr>
          <a:xfrm>
            <a:off x="116291" y="124884"/>
            <a:ext cx="33607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FFFF00"/>
                </a:solidFill>
              </a:rPr>
              <a:t>TREGUNC CORNOUAILLE AVIRON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8A383E1D-CF5B-A11E-6591-98CED8695433}"/>
              </a:ext>
            </a:extLst>
          </p:cNvPr>
          <p:cNvSpPr txBox="1"/>
          <p:nvPr/>
        </p:nvSpPr>
        <p:spPr>
          <a:xfrm>
            <a:off x="6095999" y="309550"/>
            <a:ext cx="6081266" cy="461665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/>
            <a:r>
              <a:rPr lang="fr-FR" sz="2400" b="1" dirty="0"/>
              <a:t>QUIZZ : Balisage côtier 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F70FF61B-04D6-9385-1129-BA9E90E3CA1F}"/>
              </a:ext>
            </a:extLst>
          </p:cNvPr>
          <p:cNvSpPr txBox="1"/>
          <p:nvPr/>
        </p:nvSpPr>
        <p:spPr>
          <a:xfrm>
            <a:off x="340181" y="2121792"/>
            <a:ext cx="52370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fr-FR" sz="2000" b="1" u="sng" dirty="0"/>
              <a:t>Question</a:t>
            </a:r>
            <a:r>
              <a:rPr lang="fr-FR" sz="2000" dirty="0"/>
              <a:t> : </a:t>
            </a:r>
            <a:r>
              <a:rPr lang="fr-FR" sz="2000" i="1" dirty="0"/>
              <a:t>Vous faites route vers ces balises, qu’indiquent-elles ?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6D0DA5D1-0FEE-2D6F-2F2E-0A6701E6EE61}"/>
              </a:ext>
            </a:extLst>
          </p:cNvPr>
          <p:cNvSpPr txBox="1"/>
          <p:nvPr/>
        </p:nvSpPr>
        <p:spPr>
          <a:xfrm>
            <a:off x="6179703" y="1688174"/>
            <a:ext cx="5237018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fr-FR" sz="2000" b="1" u="sng" dirty="0"/>
              <a:t>Réponses</a:t>
            </a:r>
            <a:r>
              <a:rPr lang="fr-FR" sz="2000" dirty="0"/>
              <a:t> :  </a:t>
            </a:r>
          </a:p>
          <a:p>
            <a:pPr>
              <a:spcAft>
                <a:spcPts val="600"/>
              </a:spcAft>
            </a:pPr>
            <a:r>
              <a:rPr lang="fr-FR" sz="2000" dirty="0"/>
              <a:t>1 – Je traverse un chenal.</a:t>
            </a:r>
          </a:p>
          <a:p>
            <a:pPr>
              <a:spcAft>
                <a:spcPts val="600"/>
              </a:spcAft>
            </a:pPr>
            <a:r>
              <a:rPr lang="fr-FR" sz="2000" dirty="0"/>
              <a:t>2 – Je fais route vers le large.</a:t>
            </a:r>
          </a:p>
          <a:p>
            <a:pPr>
              <a:spcAft>
                <a:spcPts val="600"/>
              </a:spcAft>
            </a:pPr>
            <a:r>
              <a:rPr lang="fr-FR" sz="2000" dirty="0"/>
              <a:t>3 – Je fais route vers le port.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49656325-461B-7B12-AEDD-76DA0C73E635}"/>
              </a:ext>
            </a:extLst>
          </p:cNvPr>
          <p:cNvSpPr txBox="1"/>
          <p:nvPr/>
        </p:nvSpPr>
        <p:spPr>
          <a:xfrm>
            <a:off x="6319403" y="4769716"/>
            <a:ext cx="40005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u="sng" dirty="0"/>
              <a:t>Réponse</a:t>
            </a:r>
            <a:r>
              <a:rPr lang="fr-FR" sz="2000" b="1" dirty="0"/>
              <a:t> : Je fais route vers le port </a:t>
            </a:r>
          </a:p>
        </p:txBody>
      </p:sp>
    </p:spTree>
    <p:extLst>
      <p:ext uri="{BB962C8B-B14F-4D97-AF65-F5344CB8AC3E}">
        <p14:creationId xmlns:p14="http://schemas.microsoft.com/office/powerpoint/2010/main" val="2227575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9D1EB2C3-4C0B-41D1-E693-DE0C7C48F8CC}"/>
              </a:ext>
            </a:extLst>
          </p:cNvPr>
          <p:cNvSpPr/>
          <p:nvPr/>
        </p:nvSpPr>
        <p:spPr>
          <a:xfrm>
            <a:off x="6096000" y="3465513"/>
            <a:ext cx="6081265" cy="339248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3AAD9A26-D102-6740-26F3-EC7B5A033D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000" y="3763962"/>
            <a:ext cx="3048000" cy="291084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ABFE8B8E-8B97-756F-37EA-B0871CE442F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96000" cy="1449659"/>
          </a:xfrm>
          <a:prstGeom prst="rect">
            <a:avLst/>
          </a:prstGeom>
          <a:effectLst>
            <a:reflection endPos="0" dist="50800" dir="5400000" sy="-100000" algn="bl" rotWithShape="0"/>
          </a:effectLst>
          <a:scene3d>
            <a:camera prst="orthographicFront">
              <a:rot lat="0" lon="0" rev="0"/>
            </a:camera>
            <a:lightRig rig="threePt" dir="t"/>
          </a:scene3d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4DA3E9DE-DC7A-B9CA-4CA5-8F25F8672675}"/>
              </a:ext>
            </a:extLst>
          </p:cNvPr>
          <p:cNvSpPr txBox="1"/>
          <p:nvPr/>
        </p:nvSpPr>
        <p:spPr>
          <a:xfrm>
            <a:off x="116291" y="124884"/>
            <a:ext cx="33607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FFFF00"/>
                </a:solidFill>
              </a:rPr>
              <a:t>TREGUNC CORNOUAILLE AVIRON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74F72FBB-11A6-0CD0-889F-88191A0800E7}"/>
              </a:ext>
            </a:extLst>
          </p:cNvPr>
          <p:cNvSpPr txBox="1"/>
          <p:nvPr/>
        </p:nvSpPr>
        <p:spPr>
          <a:xfrm>
            <a:off x="6095999" y="309550"/>
            <a:ext cx="6081266" cy="461665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/>
            <a:r>
              <a:rPr lang="fr-FR" sz="2400" b="1" dirty="0"/>
              <a:t>QUIZZ : Balisage côtier 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E7374BAA-B6E3-C9CE-2A76-484BA7EBCB1E}"/>
              </a:ext>
            </a:extLst>
          </p:cNvPr>
          <p:cNvSpPr txBox="1"/>
          <p:nvPr/>
        </p:nvSpPr>
        <p:spPr>
          <a:xfrm>
            <a:off x="340181" y="2121792"/>
            <a:ext cx="52370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fr-FR" sz="2000" b="1" u="sng" dirty="0"/>
              <a:t>Question</a:t>
            </a:r>
            <a:r>
              <a:rPr lang="fr-FR" sz="2000" dirty="0"/>
              <a:t> : </a:t>
            </a:r>
            <a:r>
              <a:rPr lang="fr-FR" sz="2000" i="1" dirty="0"/>
              <a:t>Le navire B est dans un chenal, vous êtes sur le navire A; que faites vous ?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1D25582B-7277-9693-54FE-BE6A675E40FD}"/>
              </a:ext>
            </a:extLst>
          </p:cNvPr>
          <p:cNvSpPr txBox="1"/>
          <p:nvPr/>
        </p:nvSpPr>
        <p:spPr>
          <a:xfrm>
            <a:off x="6179703" y="1688174"/>
            <a:ext cx="5237018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fr-FR" sz="2000" b="1" u="sng" dirty="0"/>
              <a:t>Réponses</a:t>
            </a:r>
            <a:r>
              <a:rPr lang="fr-FR" sz="2000" dirty="0"/>
              <a:t> :  </a:t>
            </a:r>
          </a:p>
          <a:p>
            <a:pPr>
              <a:spcAft>
                <a:spcPts val="600"/>
              </a:spcAft>
            </a:pPr>
            <a:r>
              <a:rPr lang="fr-FR" sz="2000" dirty="0"/>
              <a:t>1 – Je conserve  mon cap et ma vitesse</a:t>
            </a:r>
          </a:p>
          <a:p>
            <a:pPr>
              <a:spcAft>
                <a:spcPts val="600"/>
              </a:spcAft>
            </a:pPr>
            <a:r>
              <a:rPr lang="fr-FR" sz="2000" dirty="0"/>
              <a:t>2 – Je viens à gauche.</a:t>
            </a:r>
          </a:p>
          <a:p>
            <a:pPr>
              <a:spcAft>
                <a:spcPts val="600"/>
              </a:spcAft>
            </a:pPr>
            <a:r>
              <a:rPr lang="fr-FR" sz="2000" dirty="0"/>
              <a:t>3 – Je fais de grands signes.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3AFC4EE4-7B4C-7D08-7883-85B8E0BD4BFB}"/>
              </a:ext>
            </a:extLst>
          </p:cNvPr>
          <p:cNvGrpSpPr/>
          <p:nvPr/>
        </p:nvGrpSpPr>
        <p:grpSpPr>
          <a:xfrm>
            <a:off x="6179703" y="3596758"/>
            <a:ext cx="5776329" cy="2477150"/>
            <a:chOff x="6179703" y="3596758"/>
            <a:chExt cx="5776329" cy="2477150"/>
          </a:xfrm>
        </p:grpSpPr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9CEAFA8C-9560-7D2E-AA8A-FE08AC84BDE4}"/>
                </a:ext>
              </a:extLst>
            </p:cNvPr>
            <p:cNvSpPr txBox="1"/>
            <p:nvPr/>
          </p:nvSpPr>
          <p:spPr>
            <a:xfrm>
              <a:off x="6179703" y="3596758"/>
              <a:ext cx="32182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000" b="1" u="sng" dirty="0"/>
                <a:t>Réponse</a:t>
              </a:r>
              <a:r>
                <a:rPr lang="fr-FR" sz="2000" b="1" dirty="0"/>
                <a:t> : Je viens à gauche</a:t>
              </a:r>
            </a:p>
          </p:txBody>
        </p: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36596FF0-DD5C-82B9-6D9F-50305A12DDB0}"/>
                </a:ext>
              </a:extLst>
            </p:cNvPr>
            <p:cNvSpPr txBox="1"/>
            <p:nvPr/>
          </p:nvSpPr>
          <p:spPr>
            <a:xfrm>
              <a:off x="6317232" y="4442692"/>
              <a:ext cx="5638800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000" dirty="0">
                  <a:solidFill>
                    <a:srgbClr val="FF0000"/>
                  </a:solidFill>
                </a:rPr>
                <a:t>Je ne suis pas prioritaire lorsque je traverse un chenal !</a:t>
              </a:r>
            </a:p>
            <a:p>
              <a:pPr algn="ctr"/>
              <a:endParaRPr lang="fr-FR" sz="2000" dirty="0"/>
            </a:p>
            <a:p>
              <a:pPr algn="ctr"/>
              <a:r>
                <a:rPr lang="fr-FR" sz="2000" dirty="0"/>
                <a:t>Soit je viens à gauche pour passer derrière, soit je m’arrête</a:t>
              </a:r>
            </a:p>
          </p:txBody>
        </p:sp>
      </p:grpSp>
      <p:pic>
        <p:nvPicPr>
          <p:cNvPr id="1026" name="DefaultOcx">
            <a:extLst>
              <a:ext uri="{FF2B5EF4-FFF2-40B4-BE49-F238E27FC236}">
                <a16:creationId xmlns:a16="http://schemas.microsoft.com/office/drawing/2014/main" id="{49396446-1E78-4D5A-9480-3CE87F2AEF6D}"/>
              </a:ext>
            </a:extLst>
          </p:cNvPr>
          <p:cNvPicPr preferRelativeResize="0">
            <a:picLocks noChangeArrowheads="1" noChangeShapeType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71600" cy="304800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HTMLCheckbox1">
            <a:extLst>
              <a:ext uri="{FF2B5EF4-FFF2-40B4-BE49-F238E27FC236}">
                <a16:creationId xmlns:a16="http://schemas.microsoft.com/office/drawing/2014/main" id="{43F0363F-4516-3CC0-06D4-E71C95C7109E}"/>
              </a:ext>
            </a:extLst>
          </p:cNvPr>
          <p:cNvPicPr preferRelativeResize="0">
            <a:picLocks noChangeArrowheads="1" noChangeShapeType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71600" cy="304800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6454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913907CA-EEB2-8023-D672-F229F41F21E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96000" cy="1449659"/>
          </a:xfrm>
          <a:prstGeom prst="rect">
            <a:avLst/>
          </a:prstGeom>
          <a:effectLst>
            <a:reflection endPos="0" dist="50800" dir="5400000" sy="-100000" algn="bl" rotWithShape="0"/>
          </a:effectLst>
          <a:scene3d>
            <a:camera prst="orthographicFront">
              <a:rot lat="0" lon="0" rev="0"/>
            </a:camera>
            <a:lightRig rig="threePt" dir="t"/>
          </a:scene3d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95838958-A413-AD31-83D5-B7577BBE3BAB}"/>
              </a:ext>
            </a:extLst>
          </p:cNvPr>
          <p:cNvSpPr txBox="1"/>
          <p:nvPr/>
        </p:nvSpPr>
        <p:spPr>
          <a:xfrm>
            <a:off x="116291" y="124884"/>
            <a:ext cx="33607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FFFF00"/>
                </a:solidFill>
              </a:rPr>
              <a:t>TREGUNC CORNOUAILLE AVIRON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F5BA0E0D-57AF-3029-ABA7-84A01A19666D}"/>
              </a:ext>
            </a:extLst>
          </p:cNvPr>
          <p:cNvGrpSpPr/>
          <p:nvPr/>
        </p:nvGrpSpPr>
        <p:grpSpPr>
          <a:xfrm>
            <a:off x="215884" y="1683064"/>
            <a:ext cx="5728010" cy="4806945"/>
            <a:chOff x="215884" y="1683064"/>
            <a:chExt cx="5728010" cy="4806945"/>
          </a:xfrm>
        </p:grpSpPr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002B49DF-F0E1-D785-CA53-85C7B776DEF2}"/>
                </a:ext>
              </a:extLst>
            </p:cNvPr>
            <p:cNvSpPr txBox="1"/>
            <p:nvPr/>
          </p:nvSpPr>
          <p:spPr>
            <a:xfrm>
              <a:off x="215884" y="1683064"/>
              <a:ext cx="572801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000" b="1" u="sng" dirty="0"/>
                <a:t>Question</a:t>
              </a:r>
              <a:r>
                <a:rPr lang="fr-FR" sz="2000" dirty="0"/>
                <a:t> : </a:t>
              </a:r>
              <a:r>
                <a:rPr lang="fr-FR" sz="2000" i="1" dirty="0"/>
                <a:t>En rentrant au port, vous apercevez cette balise droit devant vous. Vous </a:t>
              </a:r>
              <a:r>
                <a:rPr lang="fr-FR" sz="2000" dirty="0"/>
                <a:t>:</a:t>
              </a:r>
            </a:p>
          </p:txBody>
        </p:sp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34C21558-BC91-93AA-D770-78EBD03EEDB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5914" y="2553629"/>
              <a:ext cx="2947950" cy="3936380"/>
            </a:xfrm>
            <a:prstGeom prst="rect">
              <a:avLst/>
            </a:prstGeom>
          </p:spPr>
        </p:pic>
      </p:grpSp>
      <p:sp>
        <p:nvSpPr>
          <p:cNvPr id="13" name="ZoneTexte 12">
            <a:extLst>
              <a:ext uri="{FF2B5EF4-FFF2-40B4-BE49-F238E27FC236}">
                <a16:creationId xmlns:a16="http://schemas.microsoft.com/office/drawing/2014/main" id="{828CE633-1965-35EF-6990-58F461C3BDC7}"/>
              </a:ext>
            </a:extLst>
          </p:cNvPr>
          <p:cNvSpPr txBox="1"/>
          <p:nvPr/>
        </p:nvSpPr>
        <p:spPr>
          <a:xfrm>
            <a:off x="6541132" y="1412066"/>
            <a:ext cx="4371278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u="sng" dirty="0"/>
              <a:t>Réponses</a:t>
            </a:r>
            <a:r>
              <a:rPr lang="fr-FR" sz="2000" dirty="0"/>
              <a:t>: </a:t>
            </a:r>
          </a:p>
          <a:p>
            <a:endParaRPr lang="fr-FR" sz="800" dirty="0"/>
          </a:p>
          <a:p>
            <a:r>
              <a:rPr lang="fr-FR" sz="2000" dirty="0"/>
              <a:t>1 – Venez à gauche</a:t>
            </a:r>
          </a:p>
          <a:p>
            <a:endParaRPr lang="fr-FR" sz="600" dirty="0"/>
          </a:p>
          <a:p>
            <a:r>
              <a:rPr lang="fr-FR" sz="2000" dirty="0"/>
              <a:t>2 – Venez à droite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A58AF56-F432-5F42-0B40-B204659A3834}"/>
              </a:ext>
            </a:extLst>
          </p:cNvPr>
          <p:cNvSpPr/>
          <p:nvPr/>
        </p:nvSpPr>
        <p:spPr>
          <a:xfrm>
            <a:off x="6096000" y="3197164"/>
            <a:ext cx="6096000" cy="366083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38E0EC6-CFBE-88FF-9E47-5870513DD63F}"/>
              </a:ext>
            </a:extLst>
          </p:cNvPr>
          <p:cNvGrpSpPr/>
          <p:nvPr/>
        </p:nvGrpSpPr>
        <p:grpSpPr>
          <a:xfrm>
            <a:off x="6096000" y="3197164"/>
            <a:ext cx="5844958" cy="3525758"/>
            <a:chOff x="6095999" y="3056596"/>
            <a:chExt cx="5844960" cy="3531249"/>
          </a:xfrm>
        </p:grpSpPr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5F4C2953-36A3-7564-CA95-67BF6FA9CC48}"/>
                </a:ext>
              </a:extLst>
            </p:cNvPr>
            <p:cNvSpPr txBox="1"/>
            <p:nvPr/>
          </p:nvSpPr>
          <p:spPr>
            <a:xfrm>
              <a:off x="6095999" y="3056596"/>
              <a:ext cx="5844959" cy="12618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000" b="1" u="sng" dirty="0"/>
                <a:t>Réponse</a:t>
              </a:r>
              <a:r>
                <a:rPr lang="fr-FR" sz="2000" b="1" dirty="0"/>
                <a:t>: Venez à gauche</a:t>
              </a:r>
            </a:p>
            <a:p>
              <a:endParaRPr lang="fr-FR" sz="800" b="1" dirty="0"/>
            </a:p>
            <a:p>
              <a:r>
                <a:rPr lang="fr-FR" sz="1600" dirty="0"/>
                <a:t>on observe que l'entrée du port est constituée de deux tourelles (une rouge et une verte). En entrant, on aura la rouge sur bâbord et la verte à tribord.</a:t>
              </a:r>
            </a:p>
          </p:txBody>
        </p:sp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EE088EA6-1070-F571-2C56-4DB0D232AD5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10149" y="4488365"/>
              <a:ext cx="2769081" cy="2099480"/>
            </a:xfrm>
            <a:prstGeom prst="rect">
              <a:avLst/>
            </a:prstGeom>
          </p:spPr>
        </p:pic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153BBFE5-E8CC-3017-4174-A2DF505C3C2F}"/>
                </a:ext>
              </a:extLst>
            </p:cNvPr>
            <p:cNvSpPr txBox="1"/>
            <p:nvPr/>
          </p:nvSpPr>
          <p:spPr>
            <a:xfrm>
              <a:off x="9231213" y="5038344"/>
              <a:ext cx="270974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dirty="0"/>
                <a:t>→ Il faut passer à sa gauche pour suivre la route de l'entrée du port</a:t>
              </a:r>
            </a:p>
          </p:txBody>
        </p:sp>
      </p:grpSp>
      <p:sp>
        <p:nvSpPr>
          <p:cNvPr id="8" name="ZoneTexte 7">
            <a:extLst>
              <a:ext uri="{FF2B5EF4-FFF2-40B4-BE49-F238E27FC236}">
                <a16:creationId xmlns:a16="http://schemas.microsoft.com/office/drawing/2014/main" id="{AAED10F1-7355-5C18-3E54-0AA3F0A01B8E}"/>
              </a:ext>
            </a:extLst>
          </p:cNvPr>
          <p:cNvSpPr txBox="1"/>
          <p:nvPr/>
        </p:nvSpPr>
        <p:spPr>
          <a:xfrm>
            <a:off x="6095999" y="309550"/>
            <a:ext cx="6081266" cy="461665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/>
            <a:r>
              <a:rPr lang="fr-FR" sz="2400" b="1" dirty="0"/>
              <a:t>QUIZZ : Balisage côtier </a:t>
            </a:r>
          </a:p>
        </p:txBody>
      </p:sp>
    </p:spTree>
    <p:extLst>
      <p:ext uri="{BB962C8B-B14F-4D97-AF65-F5344CB8AC3E}">
        <p14:creationId xmlns:p14="http://schemas.microsoft.com/office/powerpoint/2010/main" val="1732590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9699803-444D-6290-BDDB-B77538B1D0ED}"/>
              </a:ext>
            </a:extLst>
          </p:cNvPr>
          <p:cNvSpPr/>
          <p:nvPr/>
        </p:nvSpPr>
        <p:spPr>
          <a:xfrm>
            <a:off x="6095999" y="3465513"/>
            <a:ext cx="6096001" cy="339248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29FFC2BD-5535-D9EB-ED67-B5ED37E5E67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96000" cy="1449659"/>
          </a:xfrm>
          <a:prstGeom prst="rect">
            <a:avLst/>
          </a:prstGeom>
          <a:effectLst>
            <a:reflection endPos="0" dist="50800" dir="5400000" sy="-100000" algn="bl" rotWithShape="0"/>
          </a:effectLst>
          <a:scene3d>
            <a:camera prst="orthographicFront">
              <a:rot lat="0" lon="0" rev="0"/>
            </a:camera>
            <a:lightRig rig="threePt" dir="t"/>
          </a:scene3d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93F57088-BD0C-1173-CBB1-8863DC6946C8}"/>
              </a:ext>
            </a:extLst>
          </p:cNvPr>
          <p:cNvSpPr txBox="1"/>
          <p:nvPr/>
        </p:nvSpPr>
        <p:spPr>
          <a:xfrm>
            <a:off x="116291" y="124884"/>
            <a:ext cx="33607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FFFF00"/>
                </a:solidFill>
              </a:rPr>
              <a:t>TREGUNC CORNOUAILLE AVIRON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146B7C81-C9F8-D549-42FE-61BBCCEDF9C3}"/>
              </a:ext>
            </a:extLst>
          </p:cNvPr>
          <p:cNvSpPr txBox="1"/>
          <p:nvPr/>
        </p:nvSpPr>
        <p:spPr>
          <a:xfrm>
            <a:off x="6095999" y="309550"/>
            <a:ext cx="6081266" cy="461665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/>
            <a:r>
              <a:rPr lang="fr-FR" sz="2400" b="1" dirty="0"/>
              <a:t>QUIZZ : Balisage côtier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993EEB9-7347-B162-9296-37119585B7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7350" y="3798887"/>
            <a:ext cx="2781300" cy="2739581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4202BB5E-D266-B1DE-2AFC-3392A496D101}"/>
              </a:ext>
            </a:extLst>
          </p:cNvPr>
          <p:cNvSpPr txBox="1"/>
          <p:nvPr/>
        </p:nvSpPr>
        <p:spPr>
          <a:xfrm>
            <a:off x="340181" y="2121792"/>
            <a:ext cx="52370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fr-FR" sz="2000" b="1" u="sng" dirty="0"/>
              <a:t>Question</a:t>
            </a:r>
            <a:r>
              <a:rPr lang="fr-FR" sz="2000" dirty="0"/>
              <a:t> : </a:t>
            </a:r>
            <a:r>
              <a:rPr lang="fr-FR" sz="2000" i="1" dirty="0"/>
              <a:t>Vous êtes sur le bateau A et vous constatez que vous êtes rattrapé par le voilier B; Que faites vous ?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F259DA5F-3767-E191-03FA-29C5C3F0B54A}"/>
              </a:ext>
            </a:extLst>
          </p:cNvPr>
          <p:cNvSpPr txBox="1"/>
          <p:nvPr/>
        </p:nvSpPr>
        <p:spPr>
          <a:xfrm>
            <a:off x="6179703" y="1688174"/>
            <a:ext cx="5237018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fr-FR" sz="2000" b="1" u="sng" dirty="0"/>
              <a:t>Réponses</a:t>
            </a:r>
            <a:r>
              <a:rPr lang="fr-FR" sz="2000" dirty="0"/>
              <a:t> :  </a:t>
            </a:r>
          </a:p>
          <a:p>
            <a:pPr>
              <a:spcAft>
                <a:spcPts val="600"/>
              </a:spcAft>
            </a:pPr>
            <a:r>
              <a:rPr lang="fr-FR" sz="2000" dirty="0"/>
              <a:t>1 – Je viens à droite.</a:t>
            </a:r>
          </a:p>
          <a:p>
            <a:pPr>
              <a:spcAft>
                <a:spcPts val="600"/>
              </a:spcAft>
            </a:pPr>
            <a:r>
              <a:rPr lang="fr-FR" sz="2000" dirty="0"/>
              <a:t>2 – Je viens à gauche.</a:t>
            </a:r>
          </a:p>
          <a:p>
            <a:pPr>
              <a:spcAft>
                <a:spcPts val="600"/>
              </a:spcAft>
            </a:pPr>
            <a:r>
              <a:rPr lang="fr-FR" sz="2000" dirty="0"/>
              <a:t>3 – Je conserve mon cap et ma vitesse.</a:t>
            </a: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16816088-29E8-0076-785A-04EE4ADF4067}"/>
              </a:ext>
            </a:extLst>
          </p:cNvPr>
          <p:cNvGrpSpPr/>
          <p:nvPr/>
        </p:nvGrpSpPr>
        <p:grpSpPr>
          <a:xfrm>
            <a:off x="6337300" y="3615555"/>
            <a:ext cx="5550646" cy="1699727"/>
            <a:chOff x="6337300" y="3615555"/>
            <a:chExt cx="5550646" cy="1699727"/>
          </a:xfrm>
        </p:grpSpPr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794CD127-8621-D911-D22F-1C2BED246FE7}"/>
                </a:ext>
              </a:extLst>
            </p:cNvPr>
            <p:cNvSpPr txBox="1"/>
            <p:nvPr/>
          </p:nvSpPr>
          <p:spPr>
            <a:xfrm>
              <a:off x="6337300" y="3615555"/>
              <a:ext cx="507942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000" b="1" u="sng" dirty="0"/>
                <a:t>Réponse</a:t>
              </a:r>
              <a:r>
                <a:rPr lang="fr-FR" sz="2000" dirty="0"/>
                <a:t> </a:t>
              </a:r>
              <a:r>
                <a:rPr lang="fr-FR" sz="2000" b="1" dirty="0"/>
                <a:t>: Je conserve mon cap et ma vitesse</a:t>
              </a:r>
            </a:p>
          </p:txBody>
        </p: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9B90065F-B3A4-D944-E4A6-BC67F1558C09}"/>
                </a:ext>
              </a:extLst>
            </p:cNvPr>
            <p:cNvSpPr txBox="1"/>
            <p:nvPr/>
          </p:nvSpPr>
          <p:spPr>
            <a:xfrm>
              <a:off x="6337300" y="4915172"/>
              <a:ext cx="555064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000" dirty="0"/>
                <a:t>Le navire dépassé est prioritaire.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85044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AECAA358-C718-2CB8-9E20-83E29C820B8C}"/>
              </a:ext>
            </a:extLst>
          </p:cNvPr>
          <p:cNvSpPr txBox="1"/>
          <p:nvPr/>
        </p:nvSpPr>
        <p:spPr>
          <a:xfrm>
            <a:off x="116654" y="1810731"/>
            <a:ext cx="609414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000" b="1" u="sng" dirty="0"/>
              <a:t>Question</a:t>
            </a:r>
            <a:r>
              <a:rPr lang="fr-FR" sz="2000" dirty="0"/>
              <a:t> : </a:t>
            </a:r>
            <a:r>
              <a:rPr lang="fr-FR" sz="2000" i="1" dirty="0"/>
              <a:t>En venant du large, vous cheminez en laissant ces bouées sur :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5939F4F-B912-1235-E00B-047E07534E5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96000" cy="1449659"/>
          </a:xfrm>
          <a:prstGeom prst="rect">
            <a:avLst/>
          </a:prstGeom>
          <a:effectLst>
            <a:reflection endPos="0" dist="50800" dir="5400000" sy="-100000" algn="bl" rotWithShape="0"/>
          </a:effectLst>
          <a:scene3d>
            <a:camera prst="orthographicFront">
              <a:rot lat="0" lon="0" rev="0"/>
            </a:camera>
            <a:lightRig rig="threePt" dir="t"/>
          </a:scene3d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C7BA3E55-131D-7657-3D82-A8D2246FFF90}"/>
              </a:ext>
            </a:extLst>
          </p:cNvPr>
          <p:cNvSpPr txBox="1"/>
          <p:nvPr/>
        </p:nvSpPr>
        <p:spPr>
          <a:xfrm>
            <a:off x="116291" y="124884"/>
            <a:ext cx="33607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FFFF00"/>
                </a:solidFill>
              </a:rPr>
              <a:t>TREGUNC CORNOUAILLE AVIRON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0238FD9A-8994-55D8-48AF-87C65FFB14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125" y="3055434"/>
            <a:ext cx="4804284" cy="2743731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75D68BA4-9818-1AA6-204E-418A71388C85}"/>
              </a:ext>
            </a:extLst>
          </p:cNvPr>
          <p:cNvSpPr txBox="1"/>
          <p:nvPr/>
        </p:nvSpPr>
        <p:spPr>
          <a:xfrm>
            <a:off x="6398941" y="1449659"/>
            <a:ext cx="4293219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u="sng" dirty="0"/>
              <a:t>Réponses</a:t>
            </a:r>
            <a:r>
              <a:rPr lang="fr-FR" sz="2000" dirty="0"/>
              <a:t> : </a:t>
            </a:r>
          </a:p>
          <a:p>
            <a:endParaRPr lang="fr-FR" sz="800" dirty="0"/>
          </a:p>
          <a:p>
            <a:r>
              <a:rPr lang="fr-FR" sz="2000" dirty="0"/>
              <a:t>1 – Bâbord</a:t>
            </a:r>
          </a:p>
          <a:p>
            <a:endParaRPr lang="fr-FR" sz="600" dirty="0"/>
          </a:p>
          <a:p>
            <a:r>
              <a:rPr lang="fr-FR" sz="2000" dirty="0"/>
              <a:t>2 - Tribord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475A4E6-6158-4376-0D55-9D7019603EA0}"/>
              </a:ext>
            </a:extLst>
          </p:cNvPr>
          <p:cNvSpPr/>
          <p:nvPr/>
        </p:nvSpPr>
        <p:spPr>
          <a:xfrm>
            <a:off x="6096000" y="3197164"/>
            <a:ext cx="6096000" cy="366083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FA3F69AE-B8F4-3C60-5482-CAEAD7044BF5}"/>
              </a:ext>
            </a:extLst>
          </p:cNvPr>
          <p:cNvGrpSpPr/>
          <p:nvPr/>
        </p:nvGrpSpPr>
        <p:grpSpPr>
          <a:xfrm>
            <a:off x="6096000" y="3226970"/>
            <a:ext cx="5820936" cy="3392912"/>
            <a:chOff x="6096000" y="3226970"/>
            <a:chExt cx="5820936" cy="3392912"/>
          </a:xfrm>
        </p:grpSpPr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BE353E85-5EC7-BD63-421B-2D6C1E025C91}"/>
                </a:ext>
              </a:extLst>
            </p:cNvPr>
            <p:cNvSpPr txBox="1"/>
            <p:nvPr/>
          </p:nvSpPr>
          <p:spPr>
            <a:xfrm>
              <a:off x="6096000" y="3226970"/>
              <a:ext cx="5820936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000" b="1" u="sng" dirty="0"/>
                <a:t>Réponse</a:t>
              </a:r>
              <a:r>
                <a:rPr lang="fr-FR" sz="2000" b="1" dirty="0"/>
                <a:t> : Bâbord</a:t>
              </a:r>
            </a:p>
            <a:p>
              <a:r>
                <a:rPr lang="fr-FR" sz="1600" dirty="0"/>
                <a:t>on observe que l'entrée du port est constituée de deux tourelles (une rouge et une verte). En entrant, on aura la rouge sur bâbord et la verte à tribord.</a:t>
              </a:r>
            </a:p>
          </p:txBody>
        </p:sp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81B49712-E6AA-7C9B-2FF9-C3D34AE014E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0794" y="4500748"/>
              <a:ext cx="2898865" cy="2119134"/>
            </a:xfrm>
            <a:prstGeom prst="rect">
              <a:avLst/>
            </a:prstGeom>
          </p:spPr>
        </p:pic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345F114F-8A7B-C8F4-76D7-C8CBB8A7350D}"/>
                </a:ext>
              </a:extLst>
            </p:cNvPr>
            <p:cNvSpPr txBox="1"/>
            <p:nvPr/>
          </p:nvSpPr>
          <p:spPr>
            <a:xfrm>
              <a:off x="9224453" y="4731232"/>
              <a:ext cx="2692483" cy="13542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dirty="0"/>
                <a:t>Il faudra passer en laissant les bouées cylindriques sur la gauche (à bâbord) pour suivre le chenal d'entrée au port, nous viendrons donc à droite</a:t>
              </a:r>
              <a:r>
                <a:rPr lang="fr-FR" dirty="0"/>
                <a:t>.</a:t>
              </a:r>
            </a:p>
          </p:txBody>
        </p:sp>
      </p:grpSp>
      <p:sp>
        <p:nvSpPr>
          <p:cNvPr id="7" name="ZoneTexte 6">
            <a:extLst>
              <a:ext uri="{FF2B5EF4-FFF2-40B4-BE49-F238E27FC236}">
                <a16:creationId xmlns:a16="http://schemas.microsoft.com/office/drawing/2014/main" id="{C33E4FE1-3336-D822-826C-DF6F6E65F0A2}"/>
              </a:ext>
            </a:extLst>
          </p:cNvPr>
          <p:cNvSpPr txBox="1"/>
          <p:nvPr/>
        </p:nvSpPr>
        <p:spPr>
          <a:xfrm>
            <a:off x="6095999" y="309550"/>
            <a:ext cx="6081266" cy="461665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/>
            <a:r>
              <a:rPr lang="fr-FR" sz="2400" b="1" dirty="0"/>
              <a:t>QUIZZ : Balisage côtier </a:t>
            </a:r>
          </a:p>
        </p:txBody>
      </p:sp>
    </p:spTree>
    <p:extLst>
      <p:ext uri="{BB962C8B-B14F-4D97-AF65-F5344CB8AC3E}">
        <p14:creationId xmlns:p14="http://schemas.microsoft.com/office/powerpoint/2010/main" val="3417389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EF63D0C-6C22-BDCB-146E-922E8FC2AD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29816" y="1365256"/>
            <a:ext cx="5422382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altLang="fr-FR" sz="2000" b="1" u="sng" dirty="0"/>
              <a:t>Réponses </a:t>
            </a:r>
            <a:r>
              <a:rPr lang="fr-FR" altLang="fr-FR" sz="2000" dirty="0"/>
              <a:t>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fr-FR" altLang="fr-FR" sz="800" dirty="0"/>
          </a:p>
          <a:p>
            <a:pPr marR="0" lvl="0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altLang="fr-FR" sz="2000" dirty="0"/>
              <a:t>1 - je laisse à tribord.</a:t>
            </a:r>
          </a:p>
          <a:p>
            <a:pPr marR="0" lvl="0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fr-FR" altLang="fr-FR" sz="600" dirty="0"/>
          </a:p>
          <a:p>
            <a:pPr marR="0" lvl="0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altLang="fr-FR" sz="2000" dirty="0"/>
              <a:t>2 - je laisse à bâbord. </a:t>
            </a:r>
          </a:p>
          <a:p>
            <a:pPr marR="0" lvl="0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fr-FR" altLang="fr-FR" sz="600" dirty="0"/>
          </a:p>
          <a:p>
            <a:pPr marR="0" lvl="0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altLang="fr-FR" sz="2000" dirty="0"/>
              <a:t>3 - je laisse indifféremment à tribord ou à bâbord</a:t>
            </a:r>
            <a:r>
              <a:rPr kumimoji="0" lang="fr-FR" altLang="fr-F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. </a:t>
            </a:r>
          </a:p>
        </p:txBody>
      </p:sp>
      <p:sp>
        <p:nvSpPr>
          <p:cNvPr id="6" name="AutoShape 2">
            <a:extLst>
              <a:ext uri="{FF2B5EF4-FFF2-40B4-BE49-F238E27FC236}">
                <a16:creationId xmlns:a16="http://schemas.microsoft.com/office/drawing/2014/main" id="{93CD8AD1-0B70-5B48-39D6-1345CF4EE83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96073" y="29495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6A2210A4-0CEC-FD00-55B7-0BB96D2BD85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96000" cy="1449659"/>
          </a:xfrm>
          <a:prstGeom prst="rect">
            <a:avLst/>
          </a:prstGeom>
          <a:effectLst>
            <a:reflection endPos="0" dist="50800" dir="5400000" sy="-100000" algn="bl" rotWithShape="0"/>
          </a:effectLst>
          <a:scene3d>
            <a:camera prst="orthographicFront">
              <a:rot lat="0" lon="0" rev="0"/>
            </a:camera>
            <a:lightRig rig="threePt" dir="t"/>
          </a:scene3d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61C85B9F-79D6-A79C-B98E-70A3BDE39546}"/>
              </a:ext>
            </a:extLst>
          </p:cNvPr>
          <p:cNvSpPr txBox="1"/>
          <p:nvPr/>
        </p:nvSpPr>
        <p:spPr>
          <a:xfrm>
            <a:off x="116291" y="124884"/>
            <a:ext cx="33607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FFFF00"/>
                </a:solidFill>
              </a:rPr>
              <a:t>TREGUNC CORNOUAILLE AVIRON</a:t>
            </a: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341C533B-06BE-EC6D-C278-5109E46C624A}"/>
              </a:ext>
            </a:extLst>
          </p:cNvPr>
          <p:cNvGrpSpPr/>
          <p:nvPr/>
        </p:nvGrpSpPr>
        <p:grpSpPr>
          <a:xfrm>
            <a:off x="234176" y="1647701"/>
            <a:ext cx="5728010" cy="4842308"/>
            <a:chOff x="234176" y="1647701"/>
            <a:chExt cx="5728010" cy="4842308"/>
          </a:xfrm>
        </p:grpSpPr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8C327C15-8164-C897-7354-891006170393}"/>
                </a:ext>
              </a:extLst>
            </p:cNvPr>
            <p:cNvSpPr txBox="1"/>
            <p:nvPr/>
          </p:nvSpPr>
          <p:spPr>
            <a:xfrm>
              <a:off x="234176" y="1647701"/>
              <a:ext cx="572801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000" b="1" u="sng" dirty="0"/>
                <a:t>Question</a:t>
              </a:r>
              <a:r>
                <a:rPr lang="fr-FR" sz="2000" dirty="0"/>
                <a:t> : </a:t>
              </a:r>
              <a:r>
                <a:rPr lang="fr-FR" sz="2000" i="1" dirty="0"/>
                <a:t>En rentrant au port, vous apercevez cette balise droit devant vous. Vous </a:t>
              </a:r>
              <a:r>
                <a:rPr lang="fr-FR" sz="2000" dirty="0"/>
                <a:t>faites quoi?</a:t>
              </a:r>
            </a:p>
          </p:txBody>
        </p:sp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812DEA40-A48F-D3A2-9D5F-4AD7FD94831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5914" y="2553629"/>
              <a:ext cx="2947950" cy="3936380"/>
            </a:xfrm>
            <a:prstGeom prst="rect">
              <a:avLst/>
            </a:prstGeom>
          </p:spPr>
        </p:pic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27B1140E-13F4-4AB0-1F86-DD002D9FD022}"/>
              </a:ext>
            </a:extLst>
          </p:cNvPr>
          <p:cNvSpPr/>
          <p:nvPr/>
        </p:nvSpPr>
        <p:spPr>
          <a:xfrm>
            <a:off x="6096000" y="3465512"/>
            <a:ext cx="6096000" cy="339248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D17D1E85-465B-AE5E-74F1-5B3F1D0F22FD}"/>
              </a:ext>
            </a:extLst>
          </p:cNvPr>
          <p:cNvGrpSpPr/>
          <p:nvPr/>
        </p:nvGrpSpPr>
        <p:grpSpPr>
          <a:xfrm>
            <a:off x="6096000" y="3552452"/>
            <a:ext cx="5898547" cy="3010334"/>
            <a:chOff x="6096000" y="3558756"/>
            <a:chExt cx="5898547" cy="3010334"/>
          </a:xfrm>
        </p:grpSpPr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B8637E87-5448-3EF5-DCF8-138D87E3B24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22310" y="4133380"/>
              <a:ext cx="2096445" cy="2435710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CFEE1337-C999-4EDA-8685-DA8ACA89F678}"/>
                </a:ext>
              </a:extLst>
            </p:cNvPr>
            <p:cNvSpPr txBox="1"/>
            <p:nvPr/>
          </p:nvSpPr>
          <p:spPr>
            <a:xfrm>
              <a:off x="8616208" y="4212462"/>
              <a:ext cx="3378339" cy="22775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b="1" u="sng" dirty="0">
                  <a:solidFill>
                    <a:srgbClr val="FF0000"/>
                  </a:solidFill>
                </a:rPr>
                <a:t>Attention au vocabulaire !</a:t>
              </a:r>
            </a:p>
            <a:p>
              <a:endParaRPr lang="fr-FR" sz="800" b="1" u="sng" dirty="0">
                <a:solidFill>
                  <a:srgbClr val="FF0000"/>
                </a:solidFill>
              </a:endParaRPr>
            </a:p>
            <a:p>
              <a:r>
                <a:rPr lang="fr-FR" b="1" u="sng" dirty="0"/>
                <a:t>Je viens à, je vais à </a:t>
              </a:r>
              <a:r>
                <a:rPr lang="fr-FR" dirty="0"/>
                <a:t>: c'est le côté où vous allez par rapport à la balise.</a:t>
              </a:r>
            </a:p>
            <a:p>
              <a:endParaRPr lang="fr-FR" sz="800" dirty="0"/>
            </a:p>
            <a:p>
              <a:r>
                <a:rPr lang="fr-FR" b="1" u="sng" dirty="0"/>
                <a:t>Je laisse à : </a:t>
              </a:r>
              <a:r>
                <a:rPr lang="fr-FR" dirty="0"/>
                <a:t>c'est le côté où va se trouver la balise par rapport au bateau.</a:t>
              </a:r>
            </a:p>
          </p:txBody>
        </p: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B762DC70-8F86-3725-721F-2355AF23F7D6}"/>
                </a:ext>
              </a:extLst>
            </p:cNvPr>
            <p:cNvSpPr txBox="1"/>
            <p:nvPr/>
          </p:nvSpPr>
          <p:spPr>
            <a:xfrm>
              <a:off x="6096000" y="3558756"/>
              <a:ext cx="542321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000" b="1" u="sng" dirty="0"/>
                <a:t>Réponse</a:t>
              </a:r>
              <a:r>
                <a:rPr lang="fr-FR" sz="2000" b="1" dirty="0"/>
                <a:t> : Je laisse à tribord</a:t>
              </a:r>
            </a:p>
          </p:txBody>
        </p:sp>
      </p:grpSp>
      <p:sp>
        <p:nvSpPr>
          <p:cNvPr id="4" name="ZoneTexte 3">
            <a:extLst>
              <a:ext uri="{FF2B5EF4-FFF2-40B4-BE49-F238E27FC236}">
                <a16:creationId xmlns:a16="http://schemas.microsoft.com/office/drawing/2014/main" id="{9138DD5C-C19E-604F-D003-57D6809EDB1E}"/>
              </a:ext>
            </a:extLst>
          </p:cNvPr>
          <p:cNvSpPr txBox="1"/>
          <p:nvPr/>
        </p:nvSpPr>
        <p:spPr>
          <a:xfrm>
            <a:off x="6095999" y="309550"/>
            <a:ext cx="6081266" cy="461665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/>
            <a:r>
              <a:rPr lang="fr-FR" sz="2400" b="1" dirty="0"/>
              <a:t>QUIZZ : Balisage côtier </a:t>
            </a:r>
          </a:p>
        </p:txBody>
      </p:sp>
    </p:spTree>
    <p:extLst>
      <p:ext uri="{BB962C8B-B14F-4D97-AF65-F5344CB8AC3E}">
        <p14:creationId xmlns:p14="http://schemas.microsoft.com/office/powerpoint/2010/main" val="836212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>
            <a:extLst>
              <a:ext uri="{FF2B5EF4-FFF2-40B4-BE49-F238E27FC236}">
                <a16:creationId xmlns:a16="http://schemas.microsoft.com/office/drawing/2014/main" id="{BE6112AE-87E0-53A9-1F7A-6E882BB9C9E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96000" cy="1449659"/>
          </a:xfrm>
          <a:prstGeom prst="rect">
            <a:avLst/>
          </a:prstGeom>
          <a:effectLst>
            <a:reflection endPos="0" dist="50800" dir="5400000" sy="-100000" algn="bl" rotWithShape="0"/>
          </a:effectLst>
          <a:scene3d>
            <a:camera prst="orthographicFront">
              <a:rot lat="0" lon="0" rev="0"/>
            </a:camera>
            <a:lightRig rig="threePt" dir="t"/>
          </a:scene3d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438748C4-FBB1-B3DF-E6EA-4C75AEDC745C}"/>
              </a:ext>
            </a:extLst>
          </p:cNvPr>
          <p:cNvSpPr txBox="1"/>
          <p:nvPr/>
        </p:nvSpPr>
        <p:spPr>
          <a:xfrm>
            <a:off x="116291" y="124884"/>
            <a:ext cx="33607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FFFF00"/>
                </a:solidFill>
              </a:rPr>
              <a:t>TREGUNC CORNOUAILLE AVIRON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35CE5433-134E-A500-C695-12A7516DDE42}"/>
              </a:ext>
            </a:extLst>
          </p:cNvPr>
          <p:cNvSpPr txBox="1"/>
          <p:nvPr/>
        </p:nvSpPr>
        <p:spPr>
          <a:xfrm>
            <a:off x="116291" y="1742714"/>
            <a:ext cx="5969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u="sng" dirty="0"/>
              <a:t>Question</a:t>
            </a:r>
            <a:r>
              <a:rPr lang="fr-FR" sz="2000" dirty="0"/>
              <a:t> : </a:t>
            </a:r>
            <a:r>
              <a:rPr kumimoji="0" lang="fr-FR" altLang="fr-FR" sz="20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Ces petites bouées jaunes rapprochées indiquent quoi?</a:t>
            </a:r>
            <a:endParaRPr lang="fr-FR" sz="2000" i="1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4C58014-30ED-E9A6-E158-67376C6D3C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79729" y="1372716"/>
            <a:ext cx="5490697" cy="203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altLang="fr-FR" sz="2000" b="1" u="sng" dirty="0"/>
              <a:t>Réponses </a:t>
            </a:r>
            <a:r>
              <a:rPr lang="fr-FR" altLang="fr-FR" sz="2000" dirty="0"/>
              <a:t>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fr-FR" altLang="fr-FR" sz="800" dirty="0"/>
          </a:p>
          <a:p>
            <a:pPr marR="0" lvl="0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altLang="fr-FR" sz="2000" dirty="0"/>
              <a:t>1 - un danger isolé.</a:t>
            </a:r>
          </a:p>
          <a:p>
            <a:pPr marR="0" lvl="0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fr-FR" altLang="fr-FR" sz="600" dirty="0"/>
          </a:p>
          <a:p>
            <a:pPr marR="0" lvl="0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altLang="fr-FR" sz="2000" dirty="0"/>
              <a:t>2 - un danger nouveau. </a:t>
            </a:r>
          </a:p>
          <a:p>
            <a:pPr marR="0" lvl="0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fr-FR" altLang="fr-FR" sz="600" dirty="0"/>
          </a:p>
          <a:p>
            <a:pPr marR="0" lvl="0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altLang="fr-FR" sz="2000" dirty="0"/>
              <a:t>3 - une cardinale sud.</a:t>
            </a:r>
          </a:p>
          <a:p>
            <a:pPr marR="0" lvl="0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fr-FR" altLang="fr-FR" sz="600" dirty="0"/>
          </a:p>
          <a:p>
            <a:pPr marR="0" lvl="0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4 - </a:t>
            </a:r>
            <a:r>
              <a:rPr lang="fr-FR" altLang="fr-FR" sz="2000" dirty="0"/>
              <a:t>une zone réservée à la baignade. </a:t>
            </a:r>
            <a:endParaRPr kumimoji="0" lang="fr-FR" altLang="fr-FR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BF8D10F-E337-FCD8-A146-10BFC0FC4ED5}"/>
              </a:ext>
            </a:extLst>
          </p:cNvPr>
          <p:cNvSpPr/>
          <p:nvPr/>
        </p:nvSpPr>
        <p:spPr>
          <a:xfrm>
            <a:off x="6096000" y="3465512"/>
            <a:ext cx="6096000" cy="339248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6786C743-CF52-D317-1411-20C9B342E923}"/>
              </a:ext>
            </a:extLst>
          </p:cNvPr>
          <p:cNvGrpSpPr/>
          <p:nvPr/>
        </p:nvGrpSpPr>
        <p:grpSpPr>
          <a:xfrm>
            <a:off x="6096000" y="3575341"/>
            <a:ext cx="5802351" cy="3277777"/>
            <a:chOff x="6096000" y="3575341"/>
            <a:chExt cx="5802351" cy="3277777"/>
          </a:xfrm>
        </p:grpSpPr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DE1F3221-99DB-67E2-4888-89244E2EAD2C}"/>
                </a:ext>
              </a:extLst>
            </p:cNvPr>
            <p:cNvSpPr txBox="1"/>
            <p:nvPr/>
          </p:nvSpPr>
          <p:spPr>
            <a:xfrm>
              <a:off x="6096000" y="3575341"/>
              <a:ext cx="580235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000" b="1" dirty="0"/>
                <a:t>Réponse : Une zone réservée à la baignade</a:t>
              </a:r>
            </a:p>
          </p:txBody>
        </p:sp>
        <p:sp>
          <p:nvSpPr>
            <p:cNvPr id="20" name="Rectangle 1">
              <a:extLst>
                <a:ext uri="{FF2B5EF4-FFF2-40B4-BE49-F238E27FC236}">
                  <a16:creationId xmlns:a16="http://schemas.microsoft.com/office/drawing/2014/main" id="{974EAA91-277F-16FD-9841-CAEAF960756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 flipV="1">
              <a:off x="6310148" y="4021574"/>
              <a:ext cx="5588202" cy="28315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</a:rPr>
                <a:t>Les zones de baignade peuvent être délimitées par des bouées jaunes et rondes. Elles sont assez rapprochées : c'est ce qu'on appelle un collier de bouées.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fr-FR" altLang="fr-FR" sz="800" dirty="0"/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</a:rPr>
                <a:t>Il est formellement interdit de naviguer dans ces zones réservées à la baignade.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fr-FR" altLang="fr-FR" sz="800" dirty="0"/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</a:rPr>
                <a:t>Ne pas confondre avec les bouées jaunes et rondes marquant la zone des 300 mètres : si elles sont présentes, ces bouées sont plus grosses et beaucoup plus espacées (200 mètres). </a:t>
              </a:r>
            </a:p>
          </p:txBody>
        </p:sp>
      </p:grpSp>
      <p:sp>
        <p:nvSpPr>
          <p:cNvPr id="21" name="AutoShape 2">
            <a:extLst>
              <a:ext uri="{FF2B5EF4-FFF2-40B4-BE49-F238E27FC236}">
                <a16:creationId xmlns:a16="http://schemas.microsoft.com/office/drawing/2014/main" id="{E20A7310-DC2A-779D-225C-4F927586219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27000" y="-4191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EBFE7FAB-4320-79B2-D672-744C5B6440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574" y="2636766"/>
            <a:ext cx="5227878" cy="3485253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6420D213-98DF-4AE5-3853-93DB6AB7EABD}"/>
              </a:ext>
            </a:extLst>
          </p:cNvPr>
          <p:cNvSpPr txBox="1"/>
          <p:nvPr/>
        </p:nvSpPr>
        <p:spPr>
          <a:xfrm>
            <a:off x="6095999" y="309550"/>
            <a:ext cx="6081266" cy="461665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/>
            <a:r>
              <a:rPr lang="fr-FR" sz="2400" b="1" dirty="0"/>
              <a:t>QUIZZ : Balisage côtier </a:t>
            </a:r>
          </a:p>
        </p:txBody>
      </p:sp>
    </p:spTree>
    <p:extLst>
      <p:ext uri="{BB962C8B-B14F-4D97-AF65-F5344CB8AC3E}">
        <p14:creationId xmlns:p14="http://schemas.microsoft.com/office/powerpoint/2010/main" val="1846889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3842B8BF-CA01-7F99-6A47-9C362BAF2B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40" y="2945081"/>
            <a:ext cx="2963613" cy="3560452"/>
          </a:xfrm>
          <a:prstGeom prst="rect">
            <a:avLst/>
          </a:prstGeom>
        </p:spPr>
      </p:pic>
      <p:sp>
        <p:nvSpPr>
          <p:cNvPr id="5" name="Rectangle 1">
            <a:extLst>
              <a:ext uri="{FF2B5EF4-FFF2-40B4-BE49-F238E27FC236}">
                <a16:creationId xmlns:a16="http://schemas.microsoft.com/office/drawing/2014/main" id="{0BADFBAD-9409-1291-2F56-7D40832A09B7}"/>
              </a:ext>
            </a:extLst>
          </p:cNvPr>
          <p:cNvSpPr>
            <a:spLocks noChangeArrowheads="1"/>
          </p:cNvSpPr>
          <p:nvPr/>
        </p:nvSpPr>
        <p:spPr bwMode="auto">
          <a:xfrm rot="10800000" flipV="1">
            <a:off x="116291" y="2065867"/>
            <a:ext cx="5561055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2000" b="1" i="0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Question</a:t>
            </a:r>
            <a:r>
              <a:rPr kumimoji="0" lang="fr-FR" altLang="fr-F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: </a:t>
            </a:r>
            <a:r>
              <a:rPr kumimoji="0" lang="fr-FR" altLang="fr-FR" sz="20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Cap au 195. Quelle direction dois-je prendre?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0C53AFC-B9CA-7376-5161-3990199A7C7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96000" cy="1449659"/>
          </a:xfrm>
          <a:prstGeom prst="rect">
            <a:avLst/>
          </a:prstGeom>
          <a:effectLst>
            <a:reflection endPos="0" dist="50800" dir="5400000" sy="-100000" algn="bl" rotWithShape="0"/>
          </a:effectLst>
          <a:scene3d>
            <a:camera prst="orthographicFront">
              <a:rot lat="0" lon="0" rev="0"/>
            </a:camera>
            <a:lightRig rig="threePt" dir="t"/>
          </a:scene3d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333758BC-C6E7-1512-5A1D-2106CEC6B191}"/>
              </a:ext>
            </a:extLst>
          </p:cNvPr>
          <p:cNvSpPr txBox="1"/>
          <p:nvPr/>
        </p:nvSpPr>
        <p:spPr>
          <a:xfrm>
            <a:off x="116291" y="124884"/>
            <a:ext cx="33607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FFFF00"/>
                </a:solidFill>
              </a:rPr>
              <a:t>TREGUNC CORNOUAILLE AVIRON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A095997-CBD3-9047-3FC3-A7A888080C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16640" y="1758091"/>
            <a:ext cx="5490697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altLang="fr-FR" sz="2000" b="1" u="sng" dirty="0"/>
              <a:t>Réponses </a:t>
            </a:r>
            <a:r>
              <a:rPr lang="fr-FR" altLang="fr-FR" sz="2000" dirty="0"/>
              <a:t>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fr-FR" altLang="fr-FR" sz="800" dirty="0"/>
          </a:p>
          <a:p>
            <a:pPr marR="0" lvl="0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altLang="fr-FR" sz="2000" dirty="0"/>
              <a:t>1 - je vais à droite.</a:t>
            </a:r>
          </a:p>
          <a:p>
            <a:pPr marR="0" lvl="0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fr-FR" altLang="fr-FR" sz="600" dirty="0"/>
          </a:p>
          <a:p>
            <a:pPr marR="0" lvl="0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altLang="fr-FR" sz="2000" dirty="0"/>
              <a:t>2 - je vais à gauche. </a:t>
            </a:r>
          </a:p>
          <a:p>
            <a:pPr marR="0" lvl="0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fr-FR" altLang="fr-FR" sz="6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7FF3567-B985-69F4-4496-64EEEB00C3D9}"/>
              </a:ext>
            </a:extLst>
          </p:cNvPr>
          <p:cNvSpPr/>
          <p:nvPr/>
        </p:nvSpPr>
        <p:spPr>
          <a:xfrm>
            <a:off x="6096000" y="3465512"/>
            <a:ext cx="6096000" cy="339248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99F2FCA4-399C-2033-EA57-ED2D81828AD2}"/>
              </a:ext>
            </a:extLst>
          </p:cNvPr>
          <p:cNvGrpSpPr/>
          <p:nvPr/>
        </p:nvGrpSpPr>
        <p:grpSpPr>
          <a:xfrm>
            <a:off x="6096000" y="3505704"/>
            <a:ext cx="4653775" cy="3225460"/>
            <a:chOff x="6096000" y="3505704"/>
            <a:chExt cx="4653775" cy="3225460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69A67867-2D32-2C0B-7441-12E908B994D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74204" y="4049486"/>
              <a:ext cx="3575571" cy="2681678"/>
            </a:xfrm>
            <a:prstGeom prst="rect">
              <a:avLst/>
            </a:prstGeom>
          </p:spPr>
        </p:pic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12205ACB-549E-9C31-B5EF-DE11CC61B874}"/>
                </a:ext>
              </a:extLst>
            </p:cNvPr>
            <p:cNvSpPr txBox="1"/>
            <p:nvPr/>
          </p:nvSpPr>
          <p:spPr>
            <a:xfrm>
              <a:off x="6096000" y="3505704"/>
              <a:ext cx="451252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000" b="1" u="sng" dirty="0"/>
                <a:t>Réponse</a:t>
              </a:r>
              <a:r>
                <a:rPr lang="fr-FR" sz="2000" b="1" dirty="0"/>
                <a:t> : Je vais à gauche</a:t>
              </a:r>
            </a:p>
          </p:txBody>
        </p:sp>
      </p:grpSp>
      <p:sp>
        <p:nvSpPr>
          <p:cNvPr id="11" name="ZoneTexte 10">
            <a:extLst>
              <a:ext uri="{FF2B5EF4-FFF2-40B4-BE49-F238E27FC236}">
                <a16:creationId xmlns:a16="http://schemas.microsoft.com/office/drawing/2014/main" id="{275330F3-900C-920E-B189-84716D2C2A74}"/>
              </a:ext>
            </a:extLst>
          </p:cNvPr>
          <p:cNvSpPr txBox="1"/>
          <p:nvPr/>
        </p:nvSpPr>
        <p:spPr>
          <a:xfrm>
            <a:off x="6095999" y="309550"/>
            <a:ext cx="6081266" cy="461665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/>
            <a:r>
              <a:rPr lang="fr-FR" sz="2400" b="1" dirty="0"/>
              <a:t>QUIZZ : Balisage côtier </a:t>
            </a:r>
          </a:p>
        </p:txBody>
      </p:sp>
    </p:spTree>
    <p:extLst>
      <p:ext uri="{BB962C8B-B14F-4D97-AF65-F5344CB8AC3E}">
        <p14:creationId xmlns:p14="http://schemas.microsoft.com/office/powerpoint/2010/main" val="3806177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FACE30E-FC50-7764-9066-8081A1CE7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4439" y="2103642"/>
            <a:ext cx="5687122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2000" b="1" i="0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Question</a:t>
            </a:r>
            <a:r>
              <a:rPr kumimoji="0" lang="fr-FR" altLang="fr-F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: </a:t>
            </a:r>
            <a:r>
              <a:rPr kumimoji="0" lang="fr-FR" altLang="fr-FR" sz="20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Dans la bande côtière des 300 m, la vitesse est limitée à </a:t>
            </a:r>
            <a:r>
              <a:rPr kumimoji="0" lang="fr-FR" altLang="fr-F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: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E3BE189-D096-E5F9-F2C7-D9795D12D48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96000" cy="1449659"/>
          </a:xfrm>
          <a:prstGeom prst="rect">
            <a:avLst/>
          </a:prstGeom>
          <a:effectLst>
            <a:reflection endPos="0" dist="50800" dir="5400000" sy="-100000" algn="bl" rotWithShape="0"/>
          </a:effectLst>
          <a:scene3d>
            <a:camera prst="orthographicFront">
              <a:rot lat="0" lon="0" rev="0"/>
            </a:camera>
            <a:lightRig rig="threePt" dir="t"/>
          </a:scene3d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13A5E699-5E6B-ADFF-0E59-4D7E6ADC1500}"/>
              </a:ext>
            </a:extLst>
          </p:cNvPr>
          <p:cNvSpPr txBox="1"/>
          <p:nvPr/>
        </p:nvSpPr>
        <p:spPr>
          <a:xfrm>
            <a:off x="116291" y="124884"/>
            <a:ext cx="33607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FFFF00"/>
                </a:solidFill>
              </a:rPr>
              <a:t>TREGUNC CORNOUAILLE AVIRON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7325E5E-AC5A-E0F8-2B18-6844E77BF99C}"/>
              </a:ext>
            </a:extLst>
          </p:cNvPr>
          <p:cNvSpPr/>
          <p:nvPr/>
        </p:nvSpPr>
        <p:spPr>
          <a:xfrm>
            <a:off x="6096000" y="3465512"/>
            <a:ext cx="6096000" cy="339248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4179DC28-E706-7F11-2A1C-05AEBAD110E1}"/>
              </a:ext>
            </a:extLst>
          </p:cNvPr>
          <p:cNvGrpSpPr/>
          <p:nvPr/>
        </p:nvGrpSpPr>
        <p:grpSpPr>
          <a:xfrm>
            <a:off x="6276278" y="3471205"/>
            <a:ext cx="5806068" cy="3309078"/>
            <a:chOff x="6395224" y="3579699"/>
            <a:chExt cx="5806068" cy="3309078"/>
          </a:xfrm>
        </p:grpSpPr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334A1F18-D341-4C64-0D05-D1FCCEB8FEC7}"/>
                </a:ext>
              </a:extLst>
            </p:cNvPr>
            <p:cNvSpPr txBox="1"/>
            <p:nvPr/>
          </p:nvSpPr>
          <p:spPr>
            <a:xfrm>
              <a:off x="6395224" y="4057233"/>
              <a:ext cx="5806068" cy="28315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b="1" dirty="0">
                  <a:solidFill>
                    <a:srgbClr val="FF0000"/>
                  </a:solidFill>
                </a:rPr>
                <a:t>Attention ! </a:t>
              </a:r>
              <a:r>
                <a:rPr lang="fr-FR" dirty="0"/>
                <a:t>En mer, on ne parle </a:t>
              </a:r>
              <a:r>
                <a:rPr lang="fr-FR" b="1" dirty="0"/>
                <a:t>JAMAIS</a:t>
              </a:r>
              <a:r>
                <a:rPr lang="fr-FR" dirty="0"/>
                <a:t> en kilomètres ou en km/h ! Mais en milles ou en nœuds.</a:t>
              </a:r>
              <a:br>
                <a:rPr lang="fr-FR" dirty="0"/>
              </a:br>
              <a:endParaRPr lang="fr-FR" sz="800" dirty="0"/>
            </a:p>
            <a:p>
              <a:r>
                <a:rPr lang="fr-FR" dirty="0"/>
                <a:t>Il n'y a qu'une seule règle de vitesse à retenir : </a:t>
              </a:r>
              <a:r>
                <a:rPr lang="fr-FR" b="1" dirty="0"/>
                <a:t>5 nœuds maximum dans la bande côtière des 300 mètres</a:t>
              </a:r>
              <a:r>
                <a:rPr lang="fr-FR" dirty="0"/>
                <a:t>. </a:t>
              </a:r>
            </a:p>
            <a:p>
              <a:endParaRPr lang="fr-FR" sz="800" dirty="0"/>
            </a:p>
            <a:p>
              <a:r>
                <a:rPr lang="fr-FR" dirty="0"/>
                <a:t>1 mille =&gt; l'unité de distance (1 mille vaut 1,852 km)</a:t>
              </a:r>
              <a:br>
                <a:rPr lang="fr-FR" dirty="0"/>
              </a:br>
              <a:r>
                <a:rPr lang="fr-FR" dirty="0"/>
                <a:t>1 nœud = 1 mille/heure =&gt; l'unité de vitesse</a:t>
              </a:r>
              <a:br>
                <a:rPr lang="fr-FR" dirty="0"/>
              </a:br>
              <a:r>
                <a:rPr lang="fr-FR" dirty="0"/>
                <a:t>En convertissant en unités terrestres : 5 nœuds = 5 x 1,852 = 9,26 km/h précisément. Donc la réponse 9 km/h n'est pas correcte (même si ce n'est pas loin). </a:t>
              </a:r>
            </a:p>
          </p:txBody>
        </p:sp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A53CFE79-EB44-B84F-1AD7-27349CEF03AD}"/>
                </a:ext>
              </a:extLst>
            </p:cNvPr>
            <p:cNvSpPr txBox="1"/>
            <p:nvPr/>
          </p:nvSpPr>
          <p:spPr>
            <a:xfrm>
              <a:off x="6395224" y="3579699"/>
              <a:ext cx="556817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000" b="1" u="sng" dirty="0"/>
                <a:t>Réponse</a:t>
              </a:r>
              <a:r>
                <a:rPr lang="fr-FR" sz="2000" b="1" dirty="0"/>
                <a:t> : 5 </a:t>
              </a:r>
              <a:r>
                <a:rPr lang="fr-FR" sz="2000" b="1" dirty="0" err="1"/>
                <a:t>nds</a:t>
              </a:r>
              <a:endParaRPr lang="fr-FR" sz="2000" b="1" dirty="0"/>
            </a:p>
          </p:txBody>
        </p:sp>
      </p:grpSp>
      <p:sp>
        <p:nvSpPr>
          <p:cNvPr id="11" name="ZoneTexte 10">
            <a:extLst>
              <a:ext uri="{FF2B5EF4-FFF2-40B4-BE49-F238E27FC236}">
                <a16:creationId xmlns:a16="http://schemas.microsoft.com/office/drawing/2014/main" id="{CD81E2A3-8D9F-F70D-E899-69BEB7F552AE}"/>
              </a:ext>
            </a:extLst>
          </p:cNvPr>
          <p:cNvSpPr txBox="1"/>
          <p:nvPr/>
        </p:nvSpPr>
        <p:spPr>
          <a:xfrm>
            <a:off x="6095999" y="309550"/>
            <a:ext cx="6081266" cy="461665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/>
            <a:r>
              <a:rPr lang="fr-FR" sz="2400" b="1" dirty="0"/>
              <a:t>QUIZZ : Balisage côtier 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79788781-8FA9-70DF-41AC-6B12B84364DD}"/>
              </a:ext>
            </a:extLst>
          </p:cNvPr>
          <p:cNvSpPr txBox="1"/>
          <p:nvPr/>
        </p:nvSpPr>
        <p:spPr>
          <a:xfrm>
            <a:off x="6276278" y="1268830"/>
            <a:ext cx="492140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u="sng" dirty="0"/>
              <a:t>Réponses</a:t>
            </a:r>
            <a:r>
              <a:rPr lang="fr-FR" sz="2000" dirty="0"/>
              <a:t>: </a:t>
            </a:r>
          </a:p>
          <a:p>
            <a:endParaRPr lang="fr-FR" sz="800" dirty="0"/>
          </a:p>
          <a:p>
            <a:r>
              <a:rPr lang="fr-FR" sz="2000" dirty="0"/>
              <a:t>1 – 3 </a:t>
            </a:r>
            <a:r>
              <a:rPr lang="fr-FR" sz="2000" dirty="0" err="1"/>
              <a:t>nds</a:t>
            </a:r>
            <a:r>
              <a:rPr lang="fr-FR" sz="2000" dirty="0"/>
              <a:t>.</a:t>
            </a:r>
          </a:p>
          <a:p>
            <a:endParaRPr lang="fr-FR" sz="600" dirty="0"/>
          </a:p>
          <a:p>
            <a:r>
              <a:rPr lang="fr-FR" sz="2000" dirty="0"/>
              <a:t>2 – 5 km/h</a:t>
            </a:r>
            <a:r>
              <a:rPr lang="fr-FR" dirty="0"/>
              <a:t>.</a:t>
            </a:r>
          </a:p>
          <a:p>
            <a:endParaRPr lang="fr-FR" sz="600" dirty="0"/>
          </a:p>
          <a:p>
            <a:r>
              <a:rPr lang="fr-FR" sz="2000" dirty="0"/>
              <a:t>3 – 5 </a:t>
            </a:r>
            <a:r>
              <a:rPr lang="fr-FR" sz="2000" dirty="0" err="1"/>
              <a:t>nds</a:t>
            </a:r>
            <a:r>
              <a:rPr lang="fr-FR" sz="2000" dirty="0"/>
              <a:t>.</a:t>
            </a:r>
          </a:p>
          <a:p>
            <a:endParaRPr lang="fr-FR" sz="600" dirty="0"/>
          </a:p>
          <a:p>
            <a:r>
              <a:rPr lang="fr-FR" sz="2000" dirty="0"/>
              <a:t>4 - 9 Km/h</a:t>
            </a:r>
            <a:r>
              <a:rPr lang="fr-FR" dirty="0"/>
              <a:t>.</a:t>
            </a:r>
          </a:p>
          <a:p>
            <a:endParaRPr lang="fr-FR" sz="600" dirty="0"/>
          </a:p>
        </p:txBody>
      </p:sp>
    </p:spTree>
    <p:extLst>
      <p:ext uri="{BB962C8B-B14F-4D97-AF65-F5344CB8AC3E}">
        <p14:creationId xmlns:p14="http://schemas.microsoft.com/office/powerpoint/2010/main" val="2249594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D24A2EB6-29A8-834D-5354-0485D871FC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269" y="2088836"/>
            <a:ext cx="576146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2000" b="1" i="0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Question</a:t>
            </a:r>
            <a:r>
              <a:rPr kumimoji="0" lang="fr-FR" altLang="fr-F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: </a:t>
            </a:r>
            <a:r>
              <a:rPr kumimoji="0" lang="fr-FR" altLang="fr-FR" sz="20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Cette marque indique </a:t>
            </a:r>
            <a:r>
              <a:rPr lang="fr-FR" altLang="fr-FR" sz="2000" i="1" dirty="0"/>
              <a:t>quoi ?</a:t>
            </a:r>
            <a:endParaRPr kumimoji="0" lang="fr-FR" altLang="fr-FR" sz="20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D9A1111F-87A3-6A55-37E3-AE388CB15A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537" y="2818406"/>
            <a:ext cx="4810590" cy="3132075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863B6102-BFD0-B2D2-27E7-35368CA4906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96000" cy="1449659"/>
          </a:xfrm>
          <a:prstGeom prst="rect">
            <a:avLst/>
          </a:prstGeom>
          <a:effectLst>
            <a:reflection endPos="0" dist="50800" dir="5400000" sy="-100000" algn="bl" rotWithShape="0"/>
          </a:effectLst>
          <a:scene3d>
            <a:camera prst="orthographicFront">
              <a:rot lat="0" lon="0" rev="0"/>
            </a:camera>
            <a:lightRig rig="threePt" dir="t"/>
          </a:scene3d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8E04C12E-7B50-DD79-7B3A-4BB5533A9E4C}"/>
              </a:ext>
            </a:extLst>
          </p:cNvPr>
          <p:cNvSpPr txBox="1"/>
          <p:nvPr/>
        </p:nvSpPr>
        <p:spPr>
          <a:xfrm>
            <a:off x="116291" y="124884"/>
            <a:ext cx="33607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FFFF00"/>
                </a:solidFill>
              </a:rPr>
              <a:t>TREGUNC CORNOUAILLE AVIRON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D262905-87BA-AF0D-DB2A-1FE3BF57F7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1372716"/>
            <a:ext cx="5490697" cy="203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altLang="fr-FR" sz="2000" b="1" u="sng" dirty="0"/>
              <a:t>Réponses </a:t>
            </a:r>
            <a:r>
              <a:rPr lang="fr-FR" altLang="fr-FR" sz="2000" dirty="0"/>
              <a:t>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fr-FR" altLang="fr-FR" sz="800" dirty="0"/>
          </a:p>
          <a:p>
            <a:pPr marR="0" lvl="0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altLang="fr-FR" sz="2000" dirty="0"/>
              <a:t>1 - un danger isolé.</a:t>
            </a:r>
          </a:p>
          <a:p>
            <a:pPr marR="0" lvl="0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fr-FR" altLang="fr-FR" sz="600" dirty="0"/>
          </a:p>
          <a:p>
            <a:pPr marR="0" lvl="0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altLang="fr-FR" sz="2000" dirty="0"/>
              <a:t>2 - des eaux saines. </a:t>
            </a:r>
          </a:p>
          <a:p>
            <a:pPr marR="0" lvl="0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fr-FR" altLang="fr-FR" sz="600" dirty="0"/>
          </a:p>
          <a:p>
            <a:pPr marR="0" lvl="0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altLang="fr-FR" sz="2000" dirty="0"/>
              <a:t>3 - une cardinale nord.</a:t>
            </a:r>
          </a:p>
          <a:p>
            <a:pPr marR="0" lvl="0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fr-FR" altLang="fr-FR" sz="600" dirty="0"/>
          </a:p>
          <a:p>
            <a:pPr marR="0" lvl="0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4 - </a:t>
            </a:r>
            <a:r>
              <a:rPr lang="fr-FR" altLang="fr-FR" sz="2000" dirty="0"/>
              <a:t>une marque spéciale. </a:t>
            </a:r>
            <a:endParaRPr kumimoji="0" lang="fr-FR" altLang="fr-FR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B80D108-02C3-1261-C59B-E4D0706F2B4D}"/>
              </a:ext>
            </a:extLst>
          </p:cNvPr>
          <p:cNvSpPr/>
          <p:nvPr/>
        </p:nvSpPr>
        <p:spPr>
          <a:xfrm>
            <a:off x="6081265" y="3465510"/>
            <a:ext cx="6096000" cy="339248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F5898F6F-8005-4A6D-67B3-8B385B5F6449}"/>
              </a:ext>
            </a:extLst>
          </p:cNvPr>
          <p:cNvGrpSpPr/>
          <p:nvPr/>
        </p:nvGrpSpPr>
        <p:grpSpPr>
          <a:xfrm>
            <a:off x="6183641" y="3574895"/>
            <a:ext cx="5673822" cy="3173719"/>
            <a:chOff x="6183641" y="3574895"/>
            <a:chExt cx="5673822" cy="3173719"/>
          </a:xfrm>
        </p:grpSpPr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D580FCED-6014-83D1-8FA2-4076F01D68D9}"/>
                </a:ext>
              </a:extLst>
            </p:cNvPr>
            <p:cNvSpPr txBox="1"/>
            <p:nvPr/>
          </p:nvSpPr>
          <p:spPr>
            <a:xfrm>
              <a:off x="6183641" y="4660724"/>
              <a:ext cx="291285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000" b="1" u="sng" dirty="0"/>
                <a:t>Réponse</a:t>
              </a:r>
              <a:r>
                <a:rPr lang="fr-FR" sz="2000" b="1" dirty="0"/>
                <a:t> : un danger isolé</a:t>
              </a:r>
            </a:p>
          </p:txBody>
        </p:sp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6EA3F57A-14A0-7D5A-E7B5-31CCF9E0300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79962" y="3574895"/>
              <a:ext cx="2577501" cy="3173719"/>
            </a:xfrm>
            <a:prstGeom prst="rect">
              <a:avLst/>
            </a:prstGeom>
          </p:spPr>
        </p:pic>
      </p:grpSp>
      <p:sp>
        <p:nvSpPr>
          <p:cNvPr id="3" name="ZoneTexte 2">
            <a:extLst>
              <a:ext uri="{FF2B5EF4-FFF2-40B4-BE49-F238E27FC236}">
                <a16:creationId xmlns:a16="http://schemas.microsoft.com/office/drawing/2014/main" id="{F594B91F-200E-8700-8942-B33152955571}"/>
              </a:ext>
            </a:extLst>
          </p:cNvPr>
          <p:cNvSpPr txBox="1"/>
          <p:nvPr/>
        </p:nvSpPr>
        <p:spPr>
          <a:xfrm>
            <a:off x="6095999" y="309550"/>
            <a:ext cx="6081266" cy="461665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/>
            <a:r>
              <a:rPr lang="fr-FR" sz="2400" b="1" dirty="0"/>
              <a:t>QUIZZ : Balisage côtier </a:t>
            </a:r>
          </a:p>
        </p:txBody>
      </p:sp>
    </p:spTree>
    <p:extLst>
      <p:ext uri="{BB962C8B-B14F-4D97-AF65-F5344CB8AC3E}">
        <p14:creationId xmlns:p14="http://schemas.microsoft.com/office/powerpoint/2010/main" val="2758413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1618</TotalTime>
  <Words>2091</Words>
  <Application>Microsoft Office PowerPoint</Application>
  <PresentationFormat>Grand écran</PresentationFormat>
  <Paragraphs>348</Paragraphs>
  <Slides>30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30</vt:i4>
      </vt:variant>
    </vt:vector>
  </HeadingPairs>
  <TitlesOfParts>
    <vt:vector size="34" baseType="lpstr">
      <vt:lpstr>Arial</vt:lpstr>
      <vt:lpstr>Calibri</vt:lpstr>
      <vt:lpstr>Calibri Light</vt:lpstr>
      <vt:lpstr>Thème Office</vt:lpstr>
      <vt:lpstr>QUIZZ BALISAGE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Edouard NIED</dc:creator>
  <cp:lastModifiedBy>Edouard NIED</cp:lastModifiedBy>
  <cp:revision>10</cp:revision>
  <dcterms:created xsi:type="dcterms:W3CDTF">2023-02-23T17:15:42Z</dcterms:created>
  <dcterms:modified xsi:type="dcterms:W3CDTF">2023-03-01T17:24:26Z</dcterms:modified>
</cp:coreProperties>
</file>